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317" r:id="rId3"/>
    <p:sldId id="319" r:id="rId4"/>
    <p:sldId id="341" r:id="rId5"/>
    <p:sldId id="342" r:id="rId6"/>
    <p:sldId id="340" r:id="rId7"/>
    <p:sldId id="343" r:id="rId8"/>
    <p:sldId id="344" r:id="rId9"/>
    <p:sldId id="347" r:id="rId10"/>
    <p:sldId id="351" r:id="rId11"/>
    <p:sldId id="348" r:id="rId12"/>
    <p:sldId id="349" r:id="rId13"/>
    <p:sldId id="350" r:id="rId14"/>
    <p:sldId id="352" r:id="rId15"/>
    <p:sldId id="353" r:id="rId16"/>
    <p:sldId id="354" r:id="rId17"/>
    <p:sldId id="355" r:id="rId18"/>
    <p:sldId id="346" r:id="rId19"/>
    <p:sldId id="283" r:id="rId20"/>
  </p:sldIdLst>
  <p:sldSz cx="9144000" cy="5143500" type="screen16x9"/>
  <p:notesSz cx="6858000" cy="9144000"/>
  <p:embeddedFontLst>
    <p:embeddedFont>
      <p:font typeface="AR DESTINE" panose="020B0604020202020204" charset="0"/>
      <p:regular r:id="rId22"/>
    </p:embeddedFont>
    <p:embeddedFont>
      <p:font typeface="Calibri" panose="020F0502020204030204" pitchFamily="34" charset="0"/>
      <p:regular r:id="rId23"/>
      <p:bold r:id="rId24"/>
      <p:italic r:id="rId25"/>
      <p:boldItalic r:id="rId26"/>
    </p:embeddedFont>
    <p:embeddedFont>
      <p:font typeface="Calisto MT" panose="02040603050505030304" pitchFamily="18" charset="0"/>
      <p:regular r:id="rId27"/>
      <p:bold r:id="rId28"/>
      <p:italic r:id="rId29"/>
      <p:boldItalic r:id="rId30"/>
    </p:embeddedFont>
    <p:embeddedFont>
      <p:font typeface="Georgia" panose="02040502050405020303" pitchFamily="18" charset="0"/>
      <p:regular r:id="rId31"/>
      <p:bold r:id="rId32"/>
      <p:italic r:id="rId33"/>
      <p:boldItalic r:id="rId34"/>
    </p:embeddedFont>
    <p:embeddedFont>
      <p:font typeface="Lucida Calligraphy" panose="03010101010101010101" pitchFamily="66" charset="0"/>
      <p:regular r:id="rId35"/>
    </p:embeddedFont>
    <p:embeddedFont>
      <p:font typeface="Nunito" panose="020B060402020202020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6450"/>
    <a:srgbClr val="14024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1F52D2C-1A52-41DE-AD60-22B5EEA0BB55}">
  <a:tblStyle styleId="{01F52D2C-1A52-41DE-AD60-22B5EEA0BB55}"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3" autoAdjust="0"/>
    <p:restoredTop sz="94622" autoAdjust="0"/>
  </p:normalViewPr>
  <p:slideViewPr>
    <p:cSldViewPr snapToGrid="0">
      <p:cViewPr varScale="1">
        <p:scale>
          <a:sx n="107" d="100"/>
          <a:sy n="107" d="100"/>
        </p:scale>
        <p:origin x="754" y="77"/>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font" Target="fonts/font18.fntdata"/><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 name="Google Shape;30;p2"/>
          <p:cNvGrpSpPr/>
          <p:nvPr/>
        </p:nvGrpSpPr>
        <p:grpSpPr>
          <a:xfrm>
            <a:off x="199149" y="4055652"/>
            <a:ext cx="2795413"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4" name="Google Shape;34;p2"/>
          <p:cNvSpPr txBox="1">
            <a:spLocks noGrp="1"/>
          </p:cNvSpPr>
          <p:nvPr>
            <p:ph type="ctrTitle"/>
          </p:nvPr>
        </p:nvSpPr>
        <p:spPr>
          <a:xfrm>
            <a:off x="1858703" y="1822833"/>
            <a:ext cx="5361300" cy="1448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77"/>
        <p:cNvGrpSpPr/>
        <p:nvPr/>
      </p:nvGrpSpPr>
      <p:grpSpPr>
        <a:xfrm>
          <a:off x="0" y="0"/>
          <a:ext cx="0" cy="0"/>
          <a:chOff x="0" y="0"/>
          <a:chExt cx="0" cy="0"/>
        </a:xfrm>
      </p:grpSpPr>
      <p:sp>
        <p:nvSpPr>
          <p:cNvPr id="78" name="Google Shape;78;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7"/>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7"/>
          <p:cNvSpPr txBox="1">
            <a:spLocks noGrp="1"/>
          </p:cNvSpPr>
          <p:nvPr>
            <p:ph type="title"/>
          </p:nvPr>
        </p:nvSpPr>
        <p:spPr>
          <a:xfrm>
            <a:off x="819150" y="845600"/>
            <a:ext cx="7505700" cy="954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82" name="Google Shape;82;p7"/>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bg>
      <p:bgPr>
        <a:solidFill>
          <a:schemeClr val="dk2"/>
        </a:solidFill>
        <a:effectLst/>
      </p:bgPr>
    </p:bg>
    <p:spTree>
      <p:nvGrpSpPr>
        <p:cNvPr id="1" name="Shape 108"/>
        <p:cNvGrpSpPr/>
        <p:nvPr/>
      </p:nvGrpSpPr>
      <p:grpSpPr>
        <a:xfrm>
          <a:off x="0" y="0"/>
          <a:ext cx="0" cy="0"/>
          <a:chOff x="0" y="0"/>
          <a:chExt cx="0" cy="0"/>
        </a:xfrm>
      </p:grpSpPr>
      <p:sp>
        <p:nvSpPr>
          <p:cNvPr id="109" name="Google Shape;109;p10"/>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10"/>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10"/>
          <p:cNvSpPr txBox="1">
            <a:spLocks noGrp="1"/>
          </p:cNvSpPr>
          <p:nvPr>
            <p:ph type="title"/>
          </p:nvPr>
        </p:nvSpPr>
        <p:spPr>
          <a:xfrm>
            <a:off x="819150" y="845600"/>
            <a:ext cx="6424200" cy="705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113" name="Google Shape;113;p10"/>
          <p:cNvSpPr txBox="1">
            <a:spLocks noGrp="1"/>
          </p:cNvSpPr>
          <p:nvPr>
            <p:ph type="subTitle" idx="1"/>
          </p:nvPr>
        </p:nvSpPr>
        <p:spPr>
          <a:xfrm>
            <a:off x="819150" y="1550700"/>
            <a:ext cx="58599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1600"/>
              <a:buNone/>
              <a:defRPr sz="1600">
                <a:solidFill>
                  <a:schemeClr val="lt1"/>
                </a:solidFill>
              </a:defRPr>
            </a:lvl1pPr>
            <a:lvl2pPr lvl="1" algn="l">
              <a:lnSpc>
                <a:spcPct val="100000"/>
              </a:lnSpc>
              <a:spcBef>
                <a:spcPts val="0"/>
              </a:spcBef>
              <a:spcAft>
                <a:spcPts val="0"/>
              </a:spcAft>
              <a:buClr>
                <a:schemeClr val="lt1"/>
              </a:buClr>
              <a:buSzPts val="1600"/>
              <a:buNone/>
              <a:defRPr sz="1600">
                <a:solidFill>
                  <a:schemeClr val="lt1"/>
                </a:solidFill>
              </a:defRPr>
            </a:lvl2pPr>
            <a:lvl3pPr lvl="2" algn="l">
              <a:lnSpc>
                <a:spcPct val="100000"/>
              </a:lnSpc>
              <a:spcBef>
                <a:spcPts val="0"/>
              </a:spcBef>
              <a:spcAft>
                <a:spcPts val="0"/>
              </a:spcAft>
              <a:buClr>
                <a:schemeClr val="lt1"/>
              </a:buClr>
              <a:buSzPts val="1600"/>
              <a:buNone/>
              <a:defRPr sz="1600">
                <a:solidFill>
                  <a:schemeClr val="lt1"/>
                </a:solidFill>
              </a:defRPr>
            </a:lvl3pPr>
            <a:lvl4pPr lvl="3" algn="l">
              <a:lnSpc>
                <a:spcPct val="100000"/>
              </a:lnSpc>
              <a:spcBef>
                <a:spcPts val="0"/>
              </a:spcBef>
              <a:spcAft>
                <a:spcPts val="0"/>
              </a:spcAft>
              <a:buClr>
                <a:schemeClr val="lt1"/>
              </a:buClr>
              <a:buSzPts val="1600"/>
              <a:buNone/>
              <a:defRPr sz="1600">
                <a:solidFill>
                  <a:schemeClr val="lt1"/>
                </a:solidFill>
              </a:defRPr>
            </a:lvl4pPr>
            <a:lvl5pPr lvl="4" algn="l">
              <a:lnSpc>
                <a:spcPct val="100000"/>
              </a:lnSpc>
              <a:spcBef>
                <a:spcPts val="0"/>
              </a:spcBef>
              <a:spcAft>
                <a:spcPts val="0"/>
              </a:spcAft>
              <a:buClr>
                <a:schemeClr val="lt1"/>
              </a:buClr>
              <a:buSzPts val="1600"/>
              <a:buNone/>
              <a:defRPr sz="1600">
                <a:solidFill>
                  <a:schemeClr val="lt1"/>
                </a:solidFill>
              </a:defRPr>
            </a:lvl5pPr>
            <a:lvl6pPr lvl="5" algn="l">
              <a:lnSpc>
                <a:spcPct val="100000"/>
              </a:lnSpc>
              <a:spcBef>
                <a:spcPts val="0"/>
              </a:spcBef>
              <a:spcAft>
                <a:spcPts val="0"/>
              </a:spcAft>
              <a:buClr>
                <a:schemeClr val="lt1"/>
              </a:buClr>
              <a:buSzPts val="1600"/>
              <a:buNone/>
              <a:defRPr sz="1600">
                <a:solidFill>
                  <a:schemeClr val="lt1"/>
                </a:solidFill>
              </a:defRPr>
            </a:lvl6pPr>
            <a:lvl7pPr lvl="6" algn="l">
              <a:lnSpc>
                <a:spcPct val="100000"/>
              </a:lnSpc>
              <a:spcBef>
                <a:spcPts val="0"/>
              </a:spcBef>
              <a:spcAft>
                <a:spcPts val="0"/>
              </a:spcAft>
              <a:buClr>
                <a:schemeClr val="lt1"/>
              </a:buClr>
              <a:buSzPts val="1600"/>
              <a:buNone/>
              <a:defRPr sz="1600">
                <a:solidFill>
                  <a:schemeClr val="lt1"/>
                </a:solidFill>
              </a:defRPr>
            </a:lvl7pPr>
            <a:lvl8pPr lvl="7" algn="l">
              <a:lnSpc>
                <a:spcPct val="100000"/>
              </a:lnSpc>
              <a:spcBef>
                <a:spcPts val="0"/>
              </a:spcBef>
              <a:spcAft>
                <a:spcPts val="0"/>
              </a:spcAft>
              <a:buClr>
                <a:schemeClr val="lt1"/>
              </a:buClr>
              <a:buSzPts val="1600"/>
              <a:buNone/>
              <a:defRPr sz="1600">
                <a:solidFill>
                  <a:schemeClr val="lt1"/>
                </a:solidFill>
              </a:defRPr>
            </a:lvl8pPr>
            <a:lvl9pPr lvl="8" algn="l">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14" name="Google Shape;114;p10"/>
          <p:cNvSpPr txBox="1">
            <a:spLocks noGrp="1"/>
          </p:cNvSpPr>
          <p:nvPr>
            <p:ph type="body" idx="2"/>
          </p:nvPr>
        </p:nvSpPr>
        <p:spPr>
          <a:xfrm>
            <a:off x="819150" y="2467050"/>
            <a:ext cx="5859900" cy="2095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115" name="Google Shape;115;p10"/>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bg>
      <p:bgPr>
        <a:solidFill>
          <a:schemeClr val="accent3"/>
        </a:solidFill>
        <a:effectLst/>
      </p:bgPr>
    </p:bg>
    <p:spTree>
      <p:nvGrpSpPr>
        <p:cNvPr id="1" name="Shape 57"/>
        <p:cNvGrpSpPr/>
        <p:nvPr/>
      </p:nvGrpSpPr>
      <p:grpSpPr>
        <a:xfrm>
          <a:off x="0" y="0"/>
          <a:ext cx="0" cy="0"/>
          <a:chOff x="0" y="0"/>
          <a:chExt cx="0" cy="0"/>
        </a:xfrm>
      </p:grpSpPr>
      <p:sp>
        <p:nvSpPr>
          <p:cNvPr id="58" name="Google Shape;58;p5"/>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 name="Google Shape;59;p5"/>
          <p:cNvGrpSpPr/>
          <p:nvPr/>
        </p:nvGrpSpPr>
        <p:grpSpPr>
          <a:xfrm>
            <a:off x="5594190" y="3961115"/>
            <a:ext cx="2910144" cy="1182340"/>
            <a:chOff x="6917201" y="0"/>
            <a:chExt cx="2227777" cy="863400"/>
          </a:xfrm>
        </p:grpSpPr>
        <p:sp>
          <p:nvSpPr>
            <p:cNvPr id="60" name="Google Shape;60;p5"/>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5"/>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5"/>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 name="Google Shape;63;p5"/>
          <p:cNvGrpSpPr/>
          <p:nvPr/>
        </p:nvGrpSpPr>
        <p:grpSpPr>
          <a:xfrm>
            <a:off x="199149" y="2"/>
            <a:ext cx="2795413" cy="1083308"/>
            <a:chOff x="6917201" y="0"/>
            <a:chExt cx="2227777" cy="863400"/>
          </a:xfrm>
        </p:grpSpPr>
        <p:sp>
          <p:nvSpPr>
            <p:cNvPr id="64" name="Google Shape;64;p5"/>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5"/>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5"/>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7" name="Google Shape;67;p5"/>
          <p:cNvSpPr txBox="1">
            <a:spLocks noGrp="1"/>
          </p:cNvSpPr>
          <p:nvPr>
            <p:ph type="title"/>
          </p:nvPr>
        </p:nvSpPr>
        <p:spPr>
          <a:xfrm>
            <a:off x="1888684" y="1746100"/>
            <a:ext cx="5377500" cy="164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2"/>
              </a:buClr>
              <a:buSzPts val="3200"/>
              <a:buNone/>
              <a:defRPr sz="3200">
                <a:solidFill>
                  <a:schemeClr val="dk2"/>
                </a:solidFill>
              </a:defRPr>
            </a:lvl1pPr>
            <a:lvl2pPr lvl="1" algn="ctr">
              <a:lnSpc>
                <a:spcPct val="100000"/>
              </a:lnSpc>
              <a:spcBef>
                <a:spcPts val="0"/>
              </a:spcBef>
              <a:spcAft>
                <a:spcPts val="0"/>
              </a:spcAft>
              <a:buClr>
                <a:schemeClr val="dk2"/>
              </a:buClr>
              <a:buSzPts val="3200"/>
              <a:buNone/>
              <a:defRPr sz="3200">
                <a:solidFill>
                  <a:schemeClr val="dk2"/>
                </a:solidFill>
              </a:defRPr>
            </a:lvl2pPr>
            <a:lvl3pPr lvl="2" algn="ctr">
              <a:lnSpc>
                <a:spcPct val="100000"/>
              </a:lnSpc>
              <a:spcBef>
                <a:spcPts val="0"/>
              </a:spcBef>
              <a:spcAft>
                <a:spcPts val="0"/>
              </a:spcAft>
              <a:buClr>
                <a:schemeClr val="dk2"/>
              </a:buClr>
              <a:buSzPts val="3200"/>
              <a:buNone/>
              <a:defRPr sz="3200">
                <a:solidFill>
                  <a:schemeClr val="dk2"/>
                </a:solidFill>
              </a:defRPr>
            </a:lvl3pPr>
            <a:lvl4pPr lvl="3" algn="ctr">
              <a:lnSpc>
                <a:spcPct val="100000"/>
              </a:lnSpc>
              <a:spcBef>
                <a:spcPts val="0"/>
              </a:spcBef>
              <a:spcAft>
                <a:spcPts val="0"/>
              </a:spcAft>
              <a:buClr>
                <a:schemeClr val="dk2"/>
              </a:buClr>
              <a:buSzPts val="3200"/>
              <a:buNone/>
              <a:defRPr sz="3200">
                <a:solidFill>
                  <a:schemeClr val="dk2"/>
                </a:solidFill>
              </a:defRPr>
            </a:lvl4pPr>
            <a:lvl5pPr lvl="4" algn="ctr">
              <a:lnSpc>
                <a:spcPct val="100000"/>
              </a:lnSpc>
              <a:spcBef>
                <a:spcPts val="0"/>
              </a:spcBef>
              <a:spcAft>
                <a:spcPts val="0"/>
              </a:spcAft>
              <a:buClr>
                <a:schemeClr val="dk2"/>
              </a:buClr>
              <a:buSzPts val="3200"/>
              <a:buNone/>
              <a:defRPr sz="3200">
                <a:solidFill>
                  <a:schemeClr val="dk2"/>
                </a:solidFill>
              </a:defRPr>
            </a:lvl5pPr>
            <a:lvl6pPr lvl="5" algn="ctr">
              <a:lnSpc>
                <a:spcPct val="100000"/>
              </a:lnSpc>
              <a:spcBef>
                <a:spcPts val="0"/>
              </a:spcBef>
              <a:spcAft>
                <a:spcPts val="0"/>
              </a:spcAft>
              <a:buClr>
                <a:schemeClr val="dk2"/>
              </a:buClr>
              <a:buSzPts val="3200"/>
              <a:buNone/>
              <a:defRPr sz="3200">
                <a:solidFill>
                  <a:schemeClr val="dk2"/>
                </a:solidFill>
              </a:defRPr>
            </a:lvl6pPr>
            <a:lvl7pPr lvl="6" algn="ctr">
              <a:lnSpc>
                <a:spcPct val="100000"/>
              </a:lnSpc>
              <a:spcBef>
                <a:spcPts val="0"/>
              </a:spcBef>
              <a:spcAft>
                <a:spcPts val="0"/>
              </a:spcAft>
              <a:buClr>
                <a:schemeClr val="dk2"/>
              </a:buClr>
              <a:buSzPts val="3200"/>
              <a:buNone/>
              <a:defRPr sz="3200">
                <a:solidFill>
                  <a:schemeClr val="dk2"/>
                </a:solidFill>
              </a:defRPr>
            </a:lvl7pPr>
            <a:lvl8pPr lvl="7" algn="ctr">
              <a:lnSpc>
                <a:spcPct val="100000"/>
              </a:lnSpc>
              <a:spcBef>
                <a:spcPts val="0"/>
              </a:spcBef>
              <a:spcAft>
                <a:spcPts val="0"/>
              </a:spcAft>
              <a:buClr>
                <a:schemeClr val="dk2"/>
              </a:buClr>
              <a:buSzPts val="3200"/>
              <a:buNone/>
              <a:defRPr sz="3200">
                <a:solidFill>
                  <a:schemeClr val="dk2"/>
                </a:solidFill>
              </a:defRPr>
            </a:lvl8pPr>
            <a:lvl9pPr lvl="8" algn="ctr">
              <a:lnSpc>
                <a:spcPct val="100000"/>
              </a:lnSpc>
              <a:spcBef>
                <a:spcPts val="0"/>
              </a:spcBef>
              <a:spcAft>
                <a:spcPts val="0"/>
              </a:spcAft>
              <a:buClr>
                <a:schemeClr val="dk2"/>
              </a:buClr>
              <a:buSzPts val="3200"/>
              <a:buNone/>
              <a:defRPr sz="3200">
                <a:solidFill>
                  <a:schemeClr val="dk2"/>
                </a:solidFill>
              </a:defRPr>
            </a:lvl9pPr>
          </a:lstStyle>
          <a:p>
            <a:endParaRPr/>
          </a:p>
        </p:txBody>
      </p:sp>
      <p:sp>
        <p:nvSpPr>
          <p:cNvPr id="68" name="Google Shape;68;p5"/>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1pPr>
            <a:lvl2pPr marR="0" lvl="1"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2pPr>
            <a:lvl3pPr marR="0" lvl="2"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3pPr>
            <a:lvl4pPr marR="0" lvl="3"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4pPr>
            <a:lvl5pPr marR="0" lvl="4"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5pPr>
            <a:lvl6pPr marR="0" lvl="5"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6pPr>
            <a:lvl7pPr marR="0" lvl="6"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7pPr>
            <a:lvl8pPr marR="0" lvl="7"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8pPr>
            <a:lvl9pPr marR="0" lvl="8"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160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160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160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160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160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160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160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1600"/>
              </a:spcBef>
              <a:spcAft>
                <a:spcPts val="160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8" r:id="rId3"/>
    <p:sldLayoutId id="2147483661" r:id="rId4"/>
    <p:sldLayoutId id="214748366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hyperlink" Target="http://www.kaggle.com/omkargurav/face-mask-dataset" TargetMode="Externa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4.xml"/><Relationship Id="rId1" Type="http://schemas.openxmlformats.org/officeDocument/2006/relationships/themeOverride" Target="../theme/themeOverr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7" Type="http://schemas.openxmlformats.org/officeDocument/2006/relationships/image" Target="../media/image9.jpeg"/><Relationship Id="rId2" Type="http://schemas.openxmlformats.org/officeDocument/2006/relationships/image" Target="../media/image4.png"/><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9" name="Google Shape;129;p13"/>
          <p:cNvSpPr txBox="1">
            <a:spLocks noGrp="1"/>
          </p:cNvSpPr>
          <p:nvPr>
            <p:ph type="subTitle" idx="1"/>
          </p:nvPr>
        </p:nvSpPr>
        <p:spPr>
          <a:xfrm>
            <a:off x="3640182" y="4061231"/>
            <a:ext cx="5690557" cy="77695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600"/>
              <a:buNone/>
            </a:pPr>
            <a:r>
              <a:rPr lang="en" sz="2000" b="1" dirty="0">
                <a:solidFill>
                  <a:schemeClr val="bg1"/>
                </a:solidFill>
                <a:latin typeface="+mj-lt"/>
                <a:cs typeface="Times New Roman" pitchFamily="18" charset="0"/>
              </a:rPr>
              <a:t>Dhaval  B. Patel [200439819]</a:t>
            </a:r>
          </a:p>
          <a:p>
            <a:pPr marL="0" lvl="0" indent="0" algn="l"/>
            <a:r>
              <a:rPr lang="en-IN" sz="2000" b="1" dirty="0">
                <a:solidFill>
                  <a:schemeClr val="bg1"/>
                </a:solidFill>
                <a:latin typeface="+mj-lt"/>
                <a:cs typeface="Times New Roman" pitchFamily="18" charset="0"/>
              </a:rPr>
              <a:t>Vedang Pandya [200427798]</a:t>
            </a:r>
          </a:p>
          <a:p>
            <a:pPr marL="0" lvl="0" indent="0" algn="l" rtl="0">
              <a:lnSpc>
                <a:spcPct val="100000"/>
              </a:lnSpc>
              <a:spcBef>
                <a:spcPts val="0"/>
              </a:spcBef>
              <a:spcAft>
                <a:spcPts val="0"/>
              </a:spcAft>
              <a:buSzPts val="1600"/>
              <a:buNone/>
            </a:pPr>
            <a:endParaRPr lang="en" sz="2000" b="1" dirty="0">
              <a:solidFill>
                <a:schemeClr val="bg1"/>
              </a:solidFill>
              <a:latin typeface="+mj-lt"/>
              <a:cs typeface="Times New Roman" pitchFamily="18" charset="0"/>
            </a:endParaRPr>
          </a:p>
        </p:txBody>
      </p:sp>
      <p:sp>
        <p:nvSpPr>
          <p:cNvPr id="5" name="Rectangle 4"/>
          <p:cNvSpPr/>
          <p:nvPr/>
        </p:nvSpPr>
        <p:spPr>
          <a:xfrm>
            <a:off x="174172" y="1092618"/>
            <a:ext cx="8795656" cy="2862322"/>
          </a:xfrm>
          <a:prstGeom prst="rect">
            <a:avLst/>
          </a:prstGeom>
          <a:noFill/>
          <a:ln>
            <a:noFill/>
          </a:ln>
          <a:effectLst>
            <a:glow rad="63500">
              <a:schemeClr val="accent3">
                <a:satMod val="175000"/>
                <a:alpha val="40000"/>
              </a:schemeClr>
            </a:glow>
          </a:effectLst>
        </p:spPr>
        <p:txBody>
          <a:bodyPr wrap="square" lIns="91440" tIns="45720" rIns="91440" bIns="45720">
            <a:spAutoFit/>
          </a:bodyPr>
          <a:lstStyle/>
          <a:p>
            <a:pPr algn="ctr"/>
            <a:r>
              <a:rPr lang="en-US" sz="5800" b="1" cap="none" spc="0" dirty="0">
                <a:ln w="19050">
                  <a:solidFill>
                    <a:schemeClr val="tx2">
                      <a:tint val="1000"/>
                    </a:schemeClr>
                  </a:solidFill>
                  <a:prstDash val="solid"/>
                </a:ln>
                <a:solidFill>
                  <a:schemeClr val="bg1"/>
                </a:solidFill>
                <a:effectLst>
                  <a:outerShdw blurRad="50000" dist="50800" dir="7500000" algn="tl">
                    <a:srgbClr val="000000">
                      <a:shade val="5000"/>
                      <a:alpha val="35000"/>
                    </a:srgbClr>
                  </a:outerShdw>
                </a:effectLst>
                <a:latin typeface="+mn-lt"/>
                <a:cs typeface="Times New Roman" pitchFamily="18" charset="0"/>
              </a:rPr>
              <a:t>FACE MASK DETECTION USING CNN</a:t>
            </a:r>
            <a:endParaRPr lang="en-IN" sz="5800" b="1" cap="none" spc="0" dirty="0">
              <a:ln w="19050">
                <a:solidFill>
                  <a:schemeClr val="tx2">
                    <a:tint val="1000"/>
                  </a:schemeClr>
                </a:solidFill>
                <a:prstDash val="solid"/>
              </a:ln>
              <a:solidFill>
                <a:schemeClr val="bg1"/>
              </a:solidFill>
              <a:effectLst>
                <a:outerShdw blurRad="50000" dist="50800" dir="7500000" algn="tl">
                  <a:srgbClr val="000000">
                    <a:shade val="5000"/>
                    <a:alpha val="35000"/>
                  </a:srgbClr>
                </a:outerShdw>
              </a:effectLst>
              <a:latin typeface="+mn-lt"/>
              <a:cs typeface="Times New Roman"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8521" y="505964"/>
            <a:ext cx="8020050" cy="705000"/>
          </a:xfrm>
        </p:spPr>
        <p:txBody>
          <a:bodyPr/>
          <a:lstStyle/>
          <a:p>
            <a:r>
              <a:rPr lang="en-IN" b="1" dirty="0">
                <a:solidFill>
                  <a:schemeClr val="accent3">
                    <a:lumMod val="75000"/>
                  </a:schemeClr>
                </a:solidFill>
                <a:latin typeface="Calisto MT" pitchFamily="18" charset="0"/>
              </a:rPr>
              <a:t>WORKFLOW DIAGRAM</a:t>
            </a:r>
          </a:p>
        </p:txBody>
      </p:sp>
      <p:sp>
        <p:nvSpPr>
          <p:cNvPr id="5" name="TextBox 4"/>
          <p:cNvSpPr txBox="1"/>
          <p:nvPr/>
        </p:nvSpPr>
        <p:spPr>
          <a:xfrm>
            <a:off x="940527" y="1654626"/>
            <a:ext cx="6940731" cy="307777"/>
          </a:xfrm>
          <a:prstGeom prst="rect">
            <a:avLst/>
          </a:prstGeom>
          <a:noFill/>
        </p:spPr>
        <p:txBody>
          <a:bodyPr wrap="square" rtlCol="0">
            <a:spAutoFit/>
          </a:bodyPr>
          <a:lstStyle/>
          <a:p>
            <a:endParaRPr lang="en-IN" dirty="0">
              <a:latin typeface="+mj-lt"/>
            </a:endParaRPr>
          </a:p>
        </p:txBody>
      </p:sp>
      <p:pic>
        <p:nvPicPr>
          <p:cNvPr id="9" name="Picture 8">
            <a:extLst>
              <a:ext uri="{FF2B5EF4-FFF2-40B4-BE49-F238E27FC236}">
                <a16:creationId xmlns:a16="http://schemas.microsoft.com/office/drawing/2014/main" id="{1F7BCD3C-CD67-404A-8C36-53C402C5D6ED}"/>
              </a:ext>
            </a:extLst>
          </p:cNvPr>
          <p:cNvPicPr>
            <a:picLocks noChangeAspect="1"/>
          </p:cNvPicPr>
          <p:nvPr/>
        </p:nvPicPr>
        <p:blipFill>
          <a:blip r:embed="rId2"/>
          <a:stretch>
            <a:fillRect/>
          </a:stretch>
        </p:blipFill>
        <p:spPr>
          <a:xfrm>
            <a:off x="940527" y="1018083"/>
            <a:ext cx="7185584" cy="3743325"/>
          </a:xfrm>
          <a:prstGeom prst="rect">
            <a:avLst/>
          </a:prstGeom>
        </p:spPr>
      </p:pic>
    </p:spTree>
    <p:extLst>
      <p:ext uri="{BB962C8B-B14F-4D97-AF65-F5344CB8AC3E}">
        <p14:creationId xmlns:p14="http://schemas.microsoft.com/office/powerpoint/2010/main" val="9050762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8521" y="505964"/>
            <a:ext cx="8020050" cy="705000"/>
          </a:xfrm>
        </p:spPr>
        <p:txBody>
          <a:bodyPr/>
          <a:lstStyle/>
          <a:p>
            <a:r>
              <a:rPr lang="en-IN" b="1" dirty="0">
                <a:solidFill>
                  <a:schemeClr val="accent3">
                    <a:lumMod val="75000"/>
                  </a:schemeClr>
                </a:solidFill>
                <a:latin typeface="Calisto MT" pitchFamily="18" charset="0"/>
              </a:rPr>
              <a:t>RESULTS OF CUSTOM CNN</a:t>
            </a:r>
          </a:p>
        </p:txBody>
      </p:sp>
      <p:sp>
        <p:nvSpPr>
          <p:cNvPr id="5" name="TextBox 4"/>
          <p:cNvSpPr txBox="1"/>
          <p:nvPr/>
        </p:nvSpPr>
        <p:spPr>
          <a:xfrm>
            <a:off x="940527" y="1654626"/>
            <a:ext cx="6940731" cy="307777"/>
          </a:xfrm>
          <a:prstGeom prst="rect">
            <a:avLst/>
          </a:prstGeom>
          <a:noFill/>
        </p:spPr>
        <p:txBody>
          <a:bodyPr wrap="square" rtlCol="0">
            <a:spAutoFit/>
          </a:bodyPr>
          <a:lstStyle/>
          <a:p>
            <a:endParaRPr lang="en-IN" dirty="0">
              <a:latin typeface="+mj-lt"/>
            </a:endParaRPr>
          </a:p>
        </p:txBody>
      </p:sp>
      <p:pic>
        <p:nvPicPr>
          <p:cNvPr id="6" name="Picture 5" descr="Chart, line chart&#10;&#10;Description automatically generated">
            <a:extLst>
              <a:ext uri="{FF2B5EF4-FFF2-40B4-BE49-F238E27FC236}">
                <a16:creationId xmlns:a16="http://schemas.microsoft.com/office/drawing/2014/main" id="{832708D3-F2D8-4365-9748-B42BEE6B9057}"/>
              </a:ext>
            </a:extLst>
          </p:cNvPr>
          <p:cNvPicPr/>
          <p:nvPr/>
        </p:nvPicPr>
        <p:blipFill>
          <a:blip r:embed="rId2">
            <a:extLst>
              <a:ext uri="{28A0092B-C50C-407E-A947-70E740481C1C}">
                <a14:useLocalDpi xmlns:a14="http://schemas.microsoft.com/office/drawing/2010/main" val="0"/>
              </a:ext>
            </a:extLst>
          </a:blip>
          <a:stretch>
            <a:fillRect/>
          </a:stretch>
        </p:blipFill>
        <p:spPr>
          <a:xfrm>
            <a:off x="688521" y="1147420"/>
            <a:ext cx="3709581" cy="2281580"/>
          </a:xfrm>
          <a:prstGeom prst="rect">
            <a:avLst/>
          </a:prstGeom>
        </p:spPr>
      </p:pic>
      <p:pic>
        <p:nvPicPr>
          <p:cNvPr id="8" name="Picture 7" descr="Chart, line chart&#10;&#10;Description automatically generated">
            <a:extLst>
              <a:ext uri="{FF2B5EF4-FFF2-40B4-BE49-F238E27FC236}">
                <a16:creationId xmlns:a16="http://schemas.microsoft.com/office/drawing/2014/main" id="{C04A1DC6-AD0A-4841-9E13-8D63108AE46C}"/>
              </a:ext>
            </a:extLst>
          </p:cNvPr>
          <p:cNvPicPr/>
          <p:nvPr/>
        </p:nvPicPr>
        <p:blipFill>
          <a:blip r:embed="rId3">
            <a:extLst>
              <a:ext uri="{28A0092B-C50C-407E-A947-70E740481C1C}">
                <a14:useLocalDpi xmlns:a14="http://schemas.microsoft.com/office/drawing/2010/main" val="0"/>
              </a:ext>
            </a:extLst>
          </a:blip>
          <a:stretch>
            <a:fillRect/>
          </a:stretch>
        </p:blipFill>
        <p:spPr>
          <a:xfrm>
            <a:off x="4684125" y="1147420"/>
            <a:ext cx="3709581" cy="2281580"/>
          </a:xfrm>
          <a:prstGeom prst="rect">
            <a:avLst/>
          </a:prstGeom>
        </p:spPr>
      </p:pic>
      <p:sp>
        <p:nvSpPr>
          <p:cNvPr id="3" name="Rectangle 2">
            <a:extLst>
              <a:ext uri="{FF2B5EF4-FFF2-40B4-BE49-F238E27FC236}">
                <a16:creationId xmlns:a16="http://schemas.microsoft.com/office/drawing/2014/main" id="{DA15B0FE-F773-4C72-9538-B0199C03BBF7}"/>
              </a:ext>
            </a:extLst>
          </p:cNvPr>
          <p:cNvSpPr/>
          <p:nvPr/>
        </p:nvSpPr>
        <p:spPr>
          <a:xfrm>
            <a:off x="447929" y="3409778"/>
            <a:ext cx="4297971" cy="462884"/>
          </a:xfrm>
          <a:prstGeom prst="rect">
            <a:avLst/>
          </a:prstGeom>
        </p:spPr>
        <p:txBody>
          <a:bodyPr wrap="none">
            <a:spAutoFit/>
          </a:bodyPr>
          <a:lstStyle/>
          <a:p>
            <a:pPr algn="ctr">
              <a:lnSpc>
                <a:spcPct val="200000"/>
              </a:lnSpc>
              <a:spcAft>
                <a:spcPts val="1000"/>
              </a:spcAft>
            </a:pPr>
            <a:r>
              <a:rPr lang="en-US" dirty="0">
                <a:latin typeface="Calibri" panose="020F0502020204030204" pitchFamily="34" charset="0"/>
                <a:ea typeface="Calibri" panose="020F0502020204030204" pitchFamily="34" charset="0"/>
                <a:cs typeface="Shruti" panose="020B0502040204020203" pitchFamily="34" charset="0"/>
              </a:rPr>
              <a:t>Figure: plot of training accuracy and validation accuracy.</a:t>
            </a:r>
            <a:endParaRPr lang="en-CA" dirty="0">
              <a:latin typeface="Calibri" panose="020F0502020204030204" pitchFamily="34" charset="0"/>
              <a:ea typeface="Calibri" panose="020F0502020204030204" pitchFamily="34" charset="0"/>
              <a:cs typeface="Shruti" panose="020B0502040204020203" pitchFamily="34" charset="0"/>
            </a:endParaRPr>
          </a:p>
        </p:txBody>
      </p:sp>
      <p:sp>
        <p:nvSpPr>
          <p:cNvPr id="4" name="Rectangle 3">
            <a:extLst>
              <a:ext uri="{FF2B5EF4-FFF2-40B4-BE49-F238E27FC236}">
                <a16:creationId xmlns:a16="http://schemas.microsoft.com/office/drawing/2014/main" id="{7217B4E2-3DD7-4096-B53D-0644B75F0963}"/>
              </a:ext>
            </a:extLst>
          </p:cNvPr>
          <p:cNvSpPr/>
          <p:nvPr/>
        </p:nvSpPr>
        <p:spPr>
          <a:xfrm>
            <a:off x="4905590" y="3410565"/>
            <a:ext cx="3576620" cy="462884"/>
          </a:xfrm>
          <a:prstGeom prst="rect">
            <a:avLst/>
          </a:prstGeom>
        </p:spPr>
        <p:txBody>
          <a:bodyPr wrap="none">
            <a:spAutoFit/>
          </a:bodyPr>
          <a:lstStyle/>
          <a:p>
            <a:pPr algn="ctr">
              <a:lnSpc>
                <a:spcPct val="200000"/>
              </a:lnSpc>
              <a:spcAft>
                <a:spcPts val="1000"/>
              </a:spcAft>
            </a:pPr>
            <a:r>
              <a:rPr lang="en-US" dirty="0">
                <a:latin typeface="Calibri" panose="020F0502020204030204" pitchFamily="34" charset="0"/>
                <a:ea typeface="Calibri" panose="020F0502020204030204" pitchFamily="34" charset="0"/>
                <a:cs typeface="Shruti" panose="020B0502040204020203" pitchFamily="34" charset="0"/>
              </a:rPr>
              <a:t>Figure: plot of training loss and validation loss.</a:t>
            </a:r>
            <a:endParaRPr lang="en-CA" dirty="0">
              <a:latin typeface="Calibri" panose="020F0502020204030204" pitchFamily="34" charset="0"/>
              <a:ea typeface="Calibri" panose="020F0502020204030204" pitchFamily="34" charset="0"/>
              <a:cs typeface="Shruti" panose="020B0502040204020203" pitchFamily="34" charset="0"/>
            </a:endParaRPr>
          </a:p>
        </p:txBody>
      </p:sp>
    </p:spTree>
    <p:extLst>
      <p:ext uri="{BB962C8B-B14F-4D97-AF65-F5344CB8AC3E}">
        <p14:creationId xmlns:p14="http://schemas.microsoft.com/office/powerpoint/2010/main" val="35817035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8521" y="505964"/>
            <a:ext cx="8020050" cy="705000"/>
          </a:xfrm>
        </p:spPr>
        <p:txBody>
          <a:bodyPr/>
          <a:lstStyle/>
          <a:p>
            <a:r>
              <a:rPr lang="en-IN" b="1" dirty="0">
                <a:solidFill>
                  <a:schemeClr val="accent3">
                    <a:lumMod val="75000"/>
                  </a:schemeClr>
                </a:solidFill>
                <a:latin typeface="Calisto MT" pitchFamily="18" charset="0"/>
              </a:rPr>
              <a:t>RESULTS OF CUSTOM CNN</a:t>
            </a:r>
          </a:p>
        </p:txBody>
      </p:sp>
      <p:sp>
        <p:nvSpPr>
          <p:cNvPr id="5" name="TextBox 4"/>
          <p:cNvSpPr txBox="1"/>
          <p:nvPr/>
        </p:nvSpPr>
        <p:spPr>
          <a:xfrm>
            <a:off x="940527" y="1654626"/>
            <a:ext cx="6940731" cy="307777"/>
          </a:xfrm>
          <a:prstGeom prst="rect">
            <a:avLst/>
          </a:prstGeom>
          <a:noFill/>
        </p:spPr>
        <p:txBody>
          <a:bodyPr wrap="square" rtlCol="0">
            <a:spAutoFit/>
          </a:bodyPr>
          <a:lstStyle/>
          <a:p>
            <a:endParaRPr lang="en-IN" dirty="0">
              <a:latin typeface="+mj-lt"/>
            </a:endParaRPr>
          </a:p>
        </p:txBody>
      </p:sp>
      <p:pic>
        <p:nvPicPr>
          <p:cNvPr id="9" name="Picture 8">
            <a:extLst>
              <a:ext uri="{FF2B5EF4-FFF2-40B4-BE49-F238E27FC236}">
                <a16:creationId xmlns:a16="http://schemas.microsoft.com/office/drawing/2014/main" id="{06930F5F-4636-4343-8BD8-EBEC7137B23C}"/>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88521" y="1210962"/>
            <a:ext cx="2278697" cy="2044067"/>
          </a:xfrm>
          <a:prstGeom prst="rect">
            <a:avLst/>
          </a:prstGeom>
          <a:noFill/>
          <a:ln>
            <a:noFill/>
          </a:ln>
        </p:spPr>
      </p:pic>
      <p:pic>
        <p:nvPicPr>
          <p:cNvPr id="10" name="Picture 9">
            <a:extLst>
              <a:ext uri="{FF2B5EF4-FFF2-40B4-BE49-F238E27FC236}">
                <a16:creationId xmlns:a16="http://schemas.microsoft.com/office/drawing/2014/main" id="{E394C3EF-2A75-40B9-8746-E9976134416C}"/>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3432651" y="1210961"/>
            <a:ext cx="2278697" cy="2044066"/>
          </a:xfrm>
          <a:prstGeom prst="rect">
            <a:avLst/>
          </a:prstGeom>
          <a:noFill/>
          <a:ln>
            <a:noFill/>
          </a:ln>
        </p:spPr>
      </p:pic>
      <p:pic>
        <p:nvPicPr>
          <p:cNvPr id="11" name="Picture 10">
            <a:extLst>
              <a:ext uri="{FF2B5EF4-FFF2-40B4-BE49-F238E27FC236}">
                <a16:creationId xmlns:a16="http://schemas.microsoft.com/office/drawing/2014/main" id="{BAE7B13E-0682-4E61-A0C7-CE142278C443}"/>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6101579" y="1210962"/>
            <a:ext cx="2278697" cy="2044065"/>
          </a:xfrm>
          <a:prstGeom prst="rect">
            <a:avLst/>
          </a:prstGeom>
          <a:noFill/>
          <a:ln>
            <a:noFill/>
          </a:ln>
        </p:spPr>
      </p:pic>
      <p:sp>
        <p:nvSpPr>
          <p:cNvPr id="7" name="Rectangle 6">
            <a:extLst>
              <a:ext uri="{FF2B5EF4-FFF2-40B4-BE49-F238E27FC236}">
                <a16:creationId xmlns:a16="http://schemas.microsoft.com/office/drawing/2014/main" id="{7CF5BC6B-2422-4D80-83A9-55DA1DD9651B}"/>
              </a:ext>
            </a:extLst>
          </p:cNvPr>
          <p:cNvSpPr/>
          <p:nvPr/>
        </p:nvSpPr>
        <p:spPr>
          <a:xfrm>
            <a:off x="6256522" y="3416213"/>
            <a:ext cx="1968809" cy="738664"/>
          </a:xfrm>
          <a:prstGeom prst="rect">
            <a:avLst/>
          </a:prstGeom>
        </p:spPr>
        <p:txBody>
          <a:bodyPr wrap="none">
            <a:spAutoFit/>
          </a:bodyPr>
          <a:lstStyle/>
          <a:p>
            <a:r>
              <a:rPr lang="en-US" dirty="0">
                <a:latin typeface="Calibri" panose="020F0502020204030204" pitchFamily="34" charset="0"/>
                <a:ea typeface="Calibri" panose="020F0502020204030204" pitchFamily="34" charset="0"/>
                <a:cs typeface="Shruti" panose="020B0502040204020203" pitchFamily="34" charset="0"/>
              </a:rPr>
              <a:t>SCENARIO 3:</a:t>
            </a:r>
          </a:p>
          <a:p>
            <a:r>
              <a:rPr lang="en-US" dirty="0">
                <a:latin typeface="Calibri" panose="020F0502020204030204" pitchFamily="34" charset="0"/>
                <a:ea typeface="Calibri" panose="020F0502020204030204" pitchFamily="34" charset="0"/>
                <a:cs typeface="Shruti" panose="020B0502040204020203" pitchFamily="34" charset="0"/>
              </a:rPr>
              <a:t>person was covering his </a:t>
            </a:r>
          </a:p>
          <a:p>
            <a:r>
              <a:rPr lang="en-US" dirty="0">
                <a:latin typeface="Calibri" panose="020F0502020204030204" pitchFamily="34" charset="0"/>
                <a:ea typeface="Calibri" panose="020F0502020204030204" pitchFamily="34" charset="0"/>
                <a:cs typeface="Shruti" panose="020B0502040204020203" pitchFamily="34" charset="0"/>
              </a:rPr>
              <a:t>face using his hands</a:t>
            </a:r>
            <a:endParaRPr lang="en-CA" dirty="0"/>
          </a:p>
        </p:txBody>
      </p:sp>
      <p:sp>
        <p:nvSpPr>
          <p:cNvPr id="12" name="Rectangle 11">
            <a:extLst>
              <a:ext uri="{FF2B5EF4-FFF2-40B4-BE49-F238E27FC236}">
                <a16:creationId xmlns:a16="http://schemas.microsoft.com/office/drawing/2014/main" id="{EC978E35-34A0-45DE-AE09-5A62EE9C134A}"/>
              </a:ext>
            </a:extLst>
          </p:cNvPr>
          <p:cNvSpPr/>
          <p:nvPr/>
        </p:nvSpPr>
        <p:spPr>
          <a:xfrm>
            <a:off x="3187640" y="3416213"/>
            <a:ext cx="2446504" cy="738664"/>
          </a:xfrm>
          <a:prstGeom prst="rect">
            <a:avLst/>
          </a:prstGeom>
        </p:spPr>
        <p:txBody>
          <a:bodyPr wrap="none">
            <a:spAutoFit/>
          </a:bodyPr>
          <a:lstStyle/>
          <a:p>
            <a:r>
              <a:rPr lang="en-US" dirty="0">
                <a:latin typeface="Calibri" panose="020F0502020204030204" pitchFamily="34" charset="0"/>
                <a:ea typeface="Calibri" panose="020F0502020204030204" pitchFamily="34" charset="0"/>
                <a:cs typeface="Shruti" panose="020B0502040204020203" pitchFamily="34" charset="0"/>
              </a:rPr>
              <a:t>SCENARIO 2:</a:t>
            </a:r>
          </a:p>
          <a:p>
            <a:r>
              <a:rPr lang="en-US" dirty="0">
                <a:latin typeface="Calibri" panose="020F0502020204030204" pitchFamily="34" charset="0"/>
                <a:ea typeface="Calibri" panose="020F0502020204030204" pitchFamily="34" charset="0"/>
                <a:cs typeface="Shruti" panose="020B0502040204020203" pitchFamily="34" charset="0"/>
              </a:rPr>
              <a:t>one without mask looking into </a:t>
            </a:r>
          </a:p>
          <a:p>
            <a:r>
              <a:rPr lang="en-US" dirty="0">
                <a:latin typeface="Calibri" panose="020F0502020204030204" pitchFamily="34" charset="0"/>
                <a:ea typeface="Calibri" panose="020F0502020204030204" pitchFamily="34" charset="0"/>
                <a:cs typeface="Shruti" panose="020B0502040204020203" pitchFamily="34" charset="0"/>
              </a:rPr>
              <a:t>mobile and other with mask</a:t>
            </a:r>
            <a:endParaRPr lang="en-CA" dirty="0"/>
          </a:p>
        </p:txBody>
      </p:sp>
      <p:sp>
        <p:nvSpPr>
          <p:cNvPr id="13" name="Rectangle 12">
            <a:extLst>
              <a:ext uri="{FF2B5EF4-FFF2-40B4-BE49-F238E27FC236}">
                <a16:creationId xmlns:a16="http://schemas.microsoft.com/office/drawing/2014/main" id="{8450D537-086E-42C6-9788-2E0A83270F23}"/>
              </a:ext>
            </a:extLst>
          </p:cNvPr>
          <p:cNvSpPr/>
          <p:nvPr/>
        </p:nvSpPr>
        <p:spPr>
          <a:xfrm>
            <a:off x="537377" y="3416213"/>
            <a:ext cx="2725426" cy="738664"/>
          </a:xfrm>
          <a:prstGeom prst="rect">
            <a:avLst/>
          </a:prstGeom>
        </p:spPr>
        <p:txBody>
          <a:bodyPr wrap="none">
            <a:spAutoFit/>
          </a:bodyPr>
          <a:lstStyle/>
          <a:p>
            <a:r>
              <a:rPr lang="en-US" dirty="0">
                <a:latin typeface="Calibri" panose="020F0502020204030204" pitchFamily="34" charset="0"/>
                <a:ea typeface="Calibri" panose="020F0502020204030204" pitchFamily="34" charset="0"/>
                <a:cs typeface="Shruti" panose="020B0502040204020203" pitchFamily="34" charset="0"/>
              </a:rPr>
              <a:t>SCENARIO 1:</a:t>
            </a:r>
          </a:p>
          <a:p>
            <a:r>
              <a:rPr lang="en-US" dirty="0">
                <a:latin typeface="Calibri" panose="020F0502020204030204" pitchFamily="34" charset="0"/>
                <a:ea typeface="Calibri" panose="020F0502020204030204" pitchFamily="34" charset="0"/>
                <a:cs typeface="Shruti" panose="020B0502040204020203" pitchFamily="34" charset="0"/>
              </a:rPr>
              <a:t>one without mask and </a:t>
            </a:r>
          </a:p>
          <a:p>
            <a:r>
              <a:rPr lang="en-US" dirty="0">
                <a:latin typeface="Calibri" panose="020F0502020204030204" pitchFamily="34" charset="0"/>
                <a:ea typeface="Calibri" panose="020F0502020204030204" pitchFamily="34" charset="0"/>
                <a:cs typeface="Shruti" panose="020B0502040204020203" pitchFamily="34" charset="0"/>
              </a:rPr>
              <a:t>other with partially covered mask. </a:t>
            </a:r>
            <a:endParaRPr lang="en-CA" dirty="0"/>
          </a:p>
        </p:txBody>
      </p:sp>
    </p:spTree>
    <p:extLst>
      <p:ext uri="{BB962C8B-B14F-4D97-AF65-F5344CB8AC3E}">
        <p14:creationId xmlns:p14="http://schemas.microsoft.com/office/powerpoint/2010/main" val="26523717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8521" y="505964"/>
            <a:ext cx="8020050" cy="705000"/>
          </a:xfrm>
        </p:spPr>
        <p:txBody>
          <a:bodyPr/>
          <a:lstStyle/>
          <a:p>
            <a:r>
              <a:rPr lang="en-IN" b="1" dirty="0">
                <a:solidFill>
                  <a:schemeClr val="accent3">
                    <a:lumMod val="75000"/>
                  </a:schemeClr>
                </a:solidFill>
                <a:latin typeface="Calisto MT" pitchFamily="18" charset="0"/>
              </a:rPr>
              <a:t>DATA ANALYTICS FROM PREDICTIONS</a:t>
            </a:r>
          </a:p>
        </p:txBody>
      </p:sp>
      <p:sp>
        <p:nvSpPr>
          <p:cNvPr id="5" name="TextBox 4"/>
          <p:cNvSpPr txBox="1"/>
          <p:nvPr/>
        </p:nvSpPr>
        <p:spPr>
          <a:xfrm>
            <a:off x="940527" y="1654626"/>
            <a:ext cx="6940731" cy="307777"/>
          </a:xfrm>
          <a:prstGeom prst="rect">
            <a:avLst/>
          </a:prstGeom>
          <a:noFill/>
        </p:spPr>
        <p:txBody>
          <a:bodyPr wrap="square" rtlCol="0">
            <a:spAutoFit/>
          </a:bodyPr>
          <a:lstStyle/>
          <a:p>
            <a:endParaRPr lang="en-IN" dirty="0">
              <a:latin typeface="+mj-lt"/>
            </a:endParaRPr>
          </a:p>
        </p:txBody>
      </p:sp>
      <p:pic>
        <p:nvPicPr>
          <p:cNvPr id="14" name="Picture 13">
            <a:extLst>
              <a:ext uri="{FF2B5EF4-FFF2-40B4-BE49-F238E27FC236}">
                <a16:creationId xmlns:a16="http://schemas.microsoft.com/office/drawing/2014/main" id="{63E44288-F068-448F-A858-3347CB30CE56}"/>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43438" y="1347504"/>
            <a:ext cx="5928360" cy="922020"/>
          </a:xfrm>
          <a:prstGeom prst="rect">
            <a:avLst/>
          </a:prstGeom>
          <a:noFill/>
          <a:ln>
            <a:noFill/>
          </a:ln>
        </p:spPr>
      </p:pic>
      <p:pic>
        <p:nvPicPr>
          <p:cNvPr id="15" name="Picture 14">
            <a:extLst>
              <a:ext uri="{FF2B5EF4-FFF2-40B4-BE49-F238E27FC236}">
                <a16:creationId xmlns:a16="http://schemas.microsoft.com/office/drawing/2014/main" id="{AC1576DC-18FA-461B-B57B-85ACFC589803}"/>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432911" y="2571750"/>
            <a:ext cx="2531745" cy="1565389"/>
          </a:xfrm>
          <a:prstGeom prst="rect">
            <a:avLst/>
          </a:prstGeom>
          <a:noFill/>
          <a:ln>
            <a:noFill/>
          </a:ln>
        </p:spPr>
      </p:pic>
      <p:pic>
        <p:nvPicPr>
          <p:cNvPr id="16" name="Picture 15">
            <a:extLst>
              <a:ext uri="{FF2B5EF4-FFF2-40B4-BE49-F238E27FC236}">
                <a16:creationId xmlns:a16="http://schemas.microsoft.com/office/drawing/2014/main" id="{D4429DE5-67EA-43A6-9453-9D9DE74E4FDD}"/>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2964656" y="2444910"/>
            <a:ext cx="2871788" cy="1819067"/>
          </a:xfrm>
          <a:prstGeom prst="rect">
            <a:avLst/>
          </a:prstGeom>
          <a:noFill/>
          <a:ln>
            <a:noFill/>
          </a:ln>
        </p:spPr>
      </p:pic>
      <p:pic>
        <p:nvPicPr>
          <p:cNvPr id="17" name="Picture 16">
            <a:extLst>
              <a:ext uri="{FF2B5EF4-FFF2-40B4-BE49-F238E27FC236}">
                <a16:creationId xmlns:a16="http://schemas.microsoft.com/office/drawing/2014/main" id="{BA937352-46D0-4B5A-BE13-39DFD3634C15}"/>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5657849" y="2406064"/>
            <a:ext cx="3216615" cy="1731075"/>
          </a:xfrm>
          <a:prstGeom prst="rect">
            <a:avLst/>
          </a:prstGeom>
          <a:noFill/>
          <a:ln>
            <a:noFill/>
          </a:ln>
        </p:spPr>
      </p:pic>
      <p:sp>
        <p:nvSpPr>
          <p:cNvPr id="4" name="Rectangle 3">
            <a:extLst>
              <a:ext uri="{FF2B5EF4-FFF2-40B4-BE49-F238E27FC236}">
                <a16:creationId xmlns:a16="http://schemas.microsoft.com/office/drawing/2014/main" id="{A66E6B76-634E-4924-8EC1-7D5F7807914B}"/>
              </a:ext>
            </a:extLst>
          </p:cNvPr>
          <p:cNvSpPr/>
          <p:nvPr/>
        </p:nvSpPr>
        <p:spPr>
          <a:xfrm>
            <a:off x="6777549" y="1321645"/>
            <a:ext cx="2207418" cy="954107"/>
          </a:xfrm>
          <a:prstGeom prst="rect">
            <a:avLst/>
          </a:prstGeom>
        </p:spPr>
        <p:txBody>
          <a:bodyPr wrap="square">
            <a:spAutoFit/>
          </a:bodyPr>
          <a:lstStyle/>
          <a:p>
            <a:pPr marL="174625" indent="-174625"/>
            <a:r>
              <a:rPr lang="en-IN" dirty="0">
                <a:cs typeface="Times New Roman" pitchFamily="18" charset="0"/>
              </a:rPr>
              <a:t>REPORT GENERATION AND REPORT IS MAILED TO THE SECURITY DESK</a:t>
            </a:r>
          </a:p>
        </p:txBody>
      </p:sp>
    </p:spTree>
    <p:extLst>
      <p:ext uri="{BB962C8B-B14F-4D97-AF65-F5344CB8AC3E}">
        <p14:creationId xmlns:p14="http://schemas.microsoft.com/office/powerpoint/2010/main" val="35021269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8521" y="505964"/>
            <a:ext cx="8020050" cy="705000"/>
          </a:xfrm>
        </p:spPr>
        <p:txBody>
          <a:bodyPr/>
          <a:lstStyle/>
          <a:p>
            <a:r>
              <a:rPr lang="en-IN" b="1" dirty="0">
                <a:solidFill>
                  <a:schemeClr val="accent3">
                    <a:lumMod val="75000"/>
                  </a:schemeClr>
                </a:solidFill>
                <a:latin typeface="Calisto MT" pitchFamily="18" charset="0"/>
              </a:rPr>
              <a:t>Benchmark method: MobilenetV2</a:t>
            </a:r>
          </a:p>
        </p:txBody>
      </p:sp>
      <p:sp>
        <p:nvSpPr>
          <p:cNvPr id="5" name="TextBox 4"/>
          <p:cNvSpPr txBox="1"/>
          <p:nvPr/>
        </p:nvSpPr>
        <p:spPr>
          <a:xfrm>
            <a:off x="940527" y="1654626"/>
            <a:ext cx="6940731" cy="307777"/>
          </a:xfrm>
          <a:prstGeom prst="rect">
            <a:avLst/>
          </a:prstGeom>
          <a:noFill/>
        </p:spPr>
        <p:txBody>
          <a:bodyPr wrap="square" rtlCol="0">
            <a:spAutoFit/>
          </a:bodyPr>
          <a:lstStyle/>
          <a:p>
            <a:endParaRPr lang="en-IN" dirty="0">
              <a:latin typeface="+mj-lt"/>
            </a:endParaRPr>
          </a:p>
        </p:txBody>
      </p:sp>
      <p:sp>
        <p:nvSpPr>
          <p:cNvPr id="4" name="Rectangle 3">
            <a:extLst>
              <a:ext uri="{FF2B5EF4-FFF2-40B4-BE49-F238E27FC236}">
                <a16:creationId xmlns:a16="http://schemas.microsoft.com/office/drawing/2014/main" id="{A66E6B76-634E-4924-8EC1-7D5F7807914B}"/>
              </a:ext>
            </a:extLst>
          </p:cNvPr>
          <p:cNvSpPr/>
          <p:nvPr/>
        </p:nvSpPr>
        <p:spPr>
          <a:xfrm>
            <a:off x="630860" y="1223738"/>
            <a:ext cx="6584327" cy="1169551"/>
          </a:xfrm>
          <a:prstGeom prst="rect">
            <a:avLst/>
          </a:prstGeom>
        </p:spPr>
        <p:txBody>
          <a:bodyPr wrap="square">
            <a:spAutoFit/>
          </a:bodyPr>
          <a:lstStyle/>
          <a:p>
            <a:pPr algn="just"/>
            <a:r>
              <a:rPr lang="en-US" dirty="0"/>
              <a:t>This model was developed by the Google researchers and they had optimized this model for the mobile devices.  This was computationally less expensive as it involved reduction in parameters and mathematical operations. </a:t>
            </a:r>
            <a:r>
              <a:rPr lang="en-IN" dirty="0"/>
              <a:t>This model - </a:t>
            </a:r>
            <a:r>
              <a:rPr lang="en-IN" dirty="0" err="1"/>
              <a:t>MobileNet</a:t>
            </a:r>
            <a:r>
              <a:rPr lang="en-IN" dirty="0"/>
              <a:t> uses </a:t>
            </a:r>
            <a:r>
              <a:rPr lang="en-IN" dirty="0" err="1"/>
              <a:t>depthwise</a:t>
            </a:r>
            <a:r>
              <a:rPr lang="en-IN" dirty="0"/>
              <a:t> separable convolutions, which comprises a </a:t>
            </a:r>
            <a:r>
              <a:rPr lang="en-IN" dirty="0" err="1"/>
              <a:t>depthwise</a:t>
            </a:r>
            <a:r>
              <a:rPr lang="en-IN" dirty="0"/>
              <a:t> and a pointwise convolution after one another.</a:t>
            </a:r>
            <a:endParaRPr lang="en-CA" dirty="0"/>
          </a:p>
        </p:txBody>
      </p:sp>
      <p:pic>
        <p:nvPicPr>
          <p:cNvPr id="9" name="Picture 8">
            <a:extLst>
              <a:ext uri="{FF2B5EF4-FFF2-40B4-BE49-F238E27FC236}">
                <a16:creationId xmlns:a16="http://schemas.microsoft.com/office/drawing/2014/main" id="{7A1A8573-251F-44B0-A0F4-EE29798B3676}"/>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274127" y="2757356"/>
            <a:ext cx="5941060" cy="1455420"/>
          </a:xfrm>
          <a:prstGeom prst="rect">
            <a:avLst/>
          </a:prstGeom>
          <a:noFill/>
          <a:ln>
            <a:noFill/>
          </a:ln>
        </p:spPr>
      </p:pic>
    </p:spTree>
    <p:extLst>
      <p:ext uri="{BB962C8B-B14F-4D97-AF65-F5344CB8AC3E}">
        <p14:creationId xmlns:p14="http://schemas.microsoft.com/office/powerpoint/2010/main" val="11741930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8521" y="505964"/>
            <a:ext cx="7919698" cy="705000"/>
          </a:xfrm>
        </p:spPr>
        <p:txBody>
          <a:bodyPr/>
          <a:lstStyle/>
          <a:p>
            <a:r>
              <a:rPr lang="en-CA" b="1" dirty="0">
                <a:solidFill>
                  <a:schemeClr val="accent3">
                    <a:lumMod val="75000"/>
                  </a:schemeClr>
                </a:solidFill>
                <a:latin typeface="Calisto MT" pitchFamily="18" charset="0"/>
              </a:rPr>
              <a:t>Results of benchmark method – MobilenetV2</a:t>
            </a:r>
            <a:endParaRPr lang="en-IN" b="1" dirty="0">
              <a:solidFill>
                <a:schemeClr val="accent3">
                  <a:lumMod val="75000"/>
                </a:schemeClr>
              </a:solidFill>
              <a:latin typeface="Calisto MT" pitchFamily="18" charset="0"/>
            </a:endParaRPr>
          </a:p>
        </p:txBody>
      </p:sp>
      <p:sp>
        <p:nvSpPr>
          <p:cNvPr id="5" name="TextBox 4"/>
          <p:cNvSpPr txBox="1"/>
          <p:nvPr/>
        </p:nvSpPr>
        <p:spPr>
          <a:xfrm>
            <a:off x="940527" y="1654626"/>
            <a:ext cx="6940731" cy="307777"/>
          </a:xfrm>
          <a:prstGeom prst="rect">
            <a:avLst/>
          </a:prstGeom>
          <a:noFill/>
        </p:spPr>
        <p:txBody>
          <a:bodyPr wrap="square" rtlCol="0">
            <a:spAutoFit/>
          </a:bodyPr>
          <a:lstStyle/>
          <a:p>
            <a:endParaRPr lang="en-IN" dirty="0">
              <a:latin typeface="+mj-lt"/>
            </a:endParaRPr>
          </a:p>
        </p:txBody>
      </p:sp>
      <p:sp>
        <p:nvSpPr>
          <p:cNvPr id="9" name="TextBox 8">
            <a:extLst>
              <a:ext uri="{FF2B5EF4-FFF2-40B4-BE49-F238E27FC236}">
                <a16:creationId xmlns:a16="http://schemas.microsoft.com/office/drawing/2014/main" id="{5BE70019-9D31-4405-AB8C-13CC509EC887}"/>
              </a:ext>
            </a:extLst>
          </p:cNvPr>
          <p:cNvSpPr txBox="1"/>
          <p:nvPr/>
        </p:nvSpPr>
        <p:spPr>
          <a:xfrm>
            <a:off x="940527" y="1654626"/>
            <a:ext cx="6940731" cy="307777"/>
          </a:xfrm>
          <a:prstGeom prst="rect">
            <a:avLst/>
          </a:prstGeom>
          <a:noFill/>
        </p:spPr>
        <p:txBody>
          <a:bodyPr wrap="square" rtlCol="0">
            <a:spAutoFit/>
          </a:bodyPr>
          <a:lstStyle/>
          <a:p>
            <a:endParaRPr lang="en-IN" dirty="0">
              <a:latin typeface="+mj-lt"/>
            </a:endParaRPr>
          </a:p>
        </p:txBody>
      </p:sp>
      <p:sp>
        <p:nvSpPr>
          <p:cNvPr id="13" name="Rectangle 12">
            <a:extLst>
              <a:ext uri="{FF2B5EF4-FFF2-40B4-BE49-F238E27FC236}">
                <a16:creationId xmlns:a16="http://schemas.microsoft.com/office/drawing/2014/main" id="{97FEA328-4474-4445-AE7B-D8B5F5485E48}"/>
              </a:ext>
            </a:extLst>
          </p:cNvPr>
          <p:cNvSpPr/>
          <p:nvPr/>
        </p:nvSpPr>
        <p:spPr>
          <a:xfrm>
            <a:off x="6256522" y="3416213"/>
            <a:ext cx="1968809" cy="738664"/>
          </a:xfrm>
          <a:prstGeom prst="rect">
            <a:avLst/>
          </a:prstGeom>
        </p:spPr>
        <p:txBody>
          <a:bodyPr wrap="none">
            <a:spAutoFit/>
          </a:bodyPr>
          <a:lstStyle/>
          <a:p>
            <a:r>
              <a:rPr lang="en-US" dirty="0">
                <a:latin typeface="Calibri" panose="020F0502020204030204" pitchFamily="34" charset="0"/>
                <a:ea typeface="Calibri" panose="020F0502020204030204" pitchFamily="34" charset="0"/>
                <a:cs typeface="Shruti" panose="020B0502040204020203" pitchFamily="34" charset="0"/>
              </a:rPr>
              <a:t>SCENARIO 3:</a:t>
            </a:r>
          </a:p>
          <a:p>
            <a:r>
              <a:rPr lang="en-US" dirty="0">
                <a:latin typeface="Calibri" panose="020F0502020204030204" pitchFamily="34" charset="0"/>
                <a:ea typeface="Calibri" panose="020F0502020204030204" pitchFamily="34" charset="0"/>
                <a:cs typeface="Shruti" panose="020B0502040204020203" pitchFamily="34" charset="0"/>
              </a:rPr>
              <a:t>person was covering his </a:t>
            </a:r>
          </a:p>
          <a:p>
            <a:r>
              <a:rPr lang="en-US" dirty="0">
                <a:latin typeface="Calibri" panose="020F0502020204030204" pitchFamily="34" charset="0"/>
                <a:ea typeface="Calibri" panose="020F0502020204030204" pitchFamily="34" charset="0"/>
                <a:cs typeface="Shruti" panose="020B0502040204020203" pitchFamily="34" charset="0"/>
              </a:rPr>
              <a:t>face using his hands</a:t>
            </a:r>
            <a:endParaRPr lang="en-CA" dirty="0"/>
          </a:p>
        </p:txBody>
      </p:sp>
      <p:sp>
        <p:nvSpPr>
          <p:cNvPr id="14" name="Rectangle 13">
            <a:extLst>
              <a:ext uri="{FF2B5EF4-FFF2-40B4-BE49-F238E27FC236}">
                <a16:creationId xmlns:a16="http://schemas.microsoft.com/office/drawing/2014/main" id="{FB7B1E32-28FC-4DF5-8F9A-19FF88B2E01D}"/>
              </a:ext>
            </a:extLst>
          </p:cNvPr>
          <p:cNvSpPr/>
          <p:nvPr/>
        </p:nvSpPr>
        <p:spPr>
          <a:xfrm>
            <a:off x="3187640" y="3416213"/>
            <a:ext cx="2345514" cy="523220"/>
          </a:xfrm>
          <a:prstGeom prst="rect">
            <a:avLst/>
          </a:prstGeom>
        </p:spPr>
        <p:txBody>
          <a:bodyPr wrap="none">
            <a:spAutoFit/>
          </a:bodyPr>
          <a:lstStyle/>
          <a:p>
            <a:r>
              <a:rPr lang="en-US" dirty="0">
                <a:latin typeface="Calibri" panose="020F0502020204030204" pitchFamily="34" charset="0"/>
                <a:ea typeface="Calibri" panose="020F0502020204030204" pitchFamily="34" charset="0"/>
                <a:cs typeface="Shruti" panose="020B0502040204020203" pitchFamily="34" charset="0"/>
              </a:rPr>
              <a:t>SCENARIO 2:</a:t>
            </a:r>
          </a:p>
          <a:p>
            <a:r>
              <a:rPr lang="en-US" dirty="0">
                <a:latin typeface="Calibri" panose="020F0502020204030204" pitchFamily="34" charset="0"/>
                <a:ea typeface="Calibri" panose="020F0502020204030204" pitchFamily="34" charset="0"/>
                <a:cs typeface="Shruti" panose="020B0502040204020203" pitchFamily="34" charset="0"/>
              </a:rPr>
              <a:t>PERSON WEARING THE MASK</a:t>
            </a:r>
            <a:endParaRPr lang="en-CA" dirty="0"/>
          </a:p>
        </p:txBody>
      </p:sp>
      <p:sp>
        <p:nvSpPr>
          <p:cNvPr id="15" name="Rectangle 14">
            <a:extLst>
              <a:ext uri="{FF2B5EF4-FFF2-40B4-BE49-F238E27FC236}">
                <a16:creationId xmlns:a16="http://schemas.microsoft.com/office/drawing/2014/main" id="{99F69210-0298-4376-AECE-9B226E774C75}"/>
              </a:ext>
            </a:extLst>
          </p:cNvPr>
          <p:cNvSpPr/>
          <p:nvPr/>
        </p:nvSpPr>
        <p:spPr>
          <a:xfrm>
            <a:off x="537377" y="3416213"/>
            <a:ext cx="1917513" cy="523220"/>
          </a:xfrm>
          <a:prstGeom prst="rect">
            <a:avLst/>
          </a:prstGeom>
        </p:spPr>
        <p:txBody>
          <a:bodyPr wrap="none">
            <a:spAutoFit/>
          </a:bodyPr>
          <a:lstStyle/>
          <a:p>
            <a:r>
              <a:rPr lang="en-US" dirty="0">
                <a:latin typeface="Calibri" panose="020F0502020204030204" pitchFamily="34" charset="0"/>
                <a:ea typeface="Calibri" panose="020F0502020204030204" pitchFamily="34" charset="0"/>
                <a:cs typeface="Shruti" panose="020B0502040204020203" pitchFamily="34" charset="0"/>
              </a:rPr>
              <a:t>SCENARIO 1:</a:t>
            </a:r>
          </a:p>
          <a:p>
            <a:r>
              <a:rPr lang="en-US" dirty="0">
                <a:latin typeface="Calibri" panose="020F0502020204030204" pitchFamily="34" charset="0"/>
                <a:ea typeface="Calibri" panose="020F0502020204030204" pitchFamily="34" charset="0"/>
                <a:cs typeface="Shruti" panose="020B0502040204020203" pitchFamily="34" charset="0"/>
              </a:rPr>
              <a:t>partially covered mask. </a:t>
            </a:r>
            <a:endParaRPr lang="en-CA" dirty="0"/>
          </a:p>
        </p:txBody>
      </p:sp>
      <p:pic>
        <p:nvPicPr>
          <p:cNvPr id="16" name="Picture 15">
            <a:extLst>
              <a:ext uri="{FF2B5EF4-FFF2-40B4-BE49-F238E27FC236}">
                <a16:creationId xmlns:a16="http://schemas.microsoft.com/office/drawing/2014/main" id="{E845AB08-E86F-4ECA-8483-BAFCAFBBFF27}"/>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58736" y="1421739"/>
            <a:ext cx="2172586" cy="1894025"/>
          </a:xfrm>
          <a:prstGeom prst="rect">
            <a:avLst/>
          </a:prstGeom>
          <a:noFill/>
          <a:ln>
            <a:noFill/>
          </a:ln>
        </p:spPr>
      </p:pic>
      <p:pic>
        <p:nvPicPr>
          <p:cNvPr id="17" name="Picture 16">
            <a:extLst>
              <a:ext uri="{FF2B5EF4-FFF2-40B4-BE49-F238E27FC236}">
                <a16:creationId xmlns:a16="http://schemas.microsoft.com/office/drawing/2014/main" id="{EBA37E8D-E6FD-4985-98F7-288C5469C901}"/>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3410993" y="1378292"/>
            <a:ext cx="1999797" cy="1876735"/>
          </a:xfrm>
          <a:prstGeom prst="rect">
            <a:avLst/>
          </a:prstGeom>
          <a:noFill/>
          <a:ln>
            <a:noFill/>
          </a:ln>
        </p:spPr>
      </p:pic>
      <p:pic>
        <p:nvPicPr>
          <p:cNvPr id="18" name="Picture 17">
            <a:extLst>
              <a:ext uri="{FF2B5EF4-FFF2-40B4-BE49-F238E27FC236}">
                <a16:creationId xmlns:a16="http://schemas.microsoft.com/office/drawing/2014/main" id="{2E5F6A41-01F5-4E02-8AA7-A75B196F7F83}"/>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6318803" y="1317553"/>
            <a:ext cx="1844246" cy="1998211"/>
          </a:xfrm>
          <a:prstGeom prst="rect">
            <a:avLst/>
          </a:prstGeom>
          <a:noFill/>
          <a:ln>
            <a:noFill/>
          </a:ln>
        </p:spPr>
      </p:pic>
    </p:spTree>
    <p:extLst>
      <p:ext uri="{BB962C8B-B14F-4D97-AF65-F5344CB8AC3E}">
        <p14:creationId xmlns:p14="http://schemas.microsoft.com/office/powerpoint/2010/main" val="36301334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8521" y="505964"/>
            <a:ext cx="7919698" cy="705000"/>
          </a:xfrm>
        </p:spPr>
        <p:txBody>
          <a:bodyPr/>
          <a:lstStyle/>
          <a:p>
            <a:r>
              <a:rPr lang="en-CA" b="1" dirty="0">
                <a:solidFill>
                  <a:schemeClr val="accent3">
                    <a:lumMod val="75000"/>
                  </a:schemeClr>
                </a:solidFill>
                <a:latin typeface="Calisto MT" pitchFamily="18" charset="0"/>
              </a:rPr>
              <a:t>Proposed neural network VS MobilenetV2</a:t>
            </a:r>
            <a:endParaRPr lang="en-IN" b="1" dirty="0">
              <a:solidFill>
                <a:schemeClr val="accent3">
                  <a:lumMod val="75000"/>
                </a:schemeClr>
              </a:solidFill>
              <a:latin typeface="Calisto MT" pitchFamily="18" charset="0"/>
            </a:endParaRPr>
          </a:p>
        </p:txBody>
      </p:sp>
      <p:graphicFrame>
        <p:nvGraphicFramePr>
          <p:cNvPr id="7" name="Table 6">
            <a:extLst>
              <a:ext uri="{FF2B5EF4-FFF2-40B4-BE49-F238E27FC236}">
                <a16:creationId xmlns:a16="http://schemas.microsoft.com/office/drawing/2014/main" id="{52E9ECD7-6E32-4469-939E-FB37E4DD6C80}"/>
              </a:ext>
            </a:extLst>
          </p:cNvPr>
          <p:cNvGraphicFramePr>
            <a:graphicFrameLocks noGrp="1"/>
          </p:cNvGraphicFramePr>
          <p:nvPr>
            <p:extLst>
              <p:ext uri="{D42A27DB-BD31-4B8C-83A1-F6EECF244321}">
                <p14:modId xmlns:p14="http://schemas.microsoft.com/office/powerpoint/2010/main" val="2518825415"/>
              </p:ext>
            </p:extLst>
          </p:nvPr>
        </p:nvGraphicFramePr>
        <p:xfrm>
          <a:off x="311150" y="1335816"/>
          <a:ext cx="8521700" cy="3352038"/>
        </p:xfrm>
        <a:graphic>
          <a:graphicData uri="http://schemas.openxmlformats.org/drawingml/2006/table">
            <a:tbl>
              <a:tblPr firstRow="1" firstCol="1" bandRow="1">
                <a:tableStyleId>{01F52D2C-1A52-41DE-AD60-22B5EEA0BB55}</a:tableStyleId>
              </a:tblPr>
              <a:tblGrid>
                <a:gridCol w="2130425">
                  <a:extLst>
                    <a:ext uri="{9D8B030D-6E8A-4147-A177-3AD203B41FA5}">
                      <a16:colId xmlns:a16="http://schemas.microsoft.com/office/drawing/2014/main" val="743001177"/>
                    </a:ext>
                  </a:extLst>
                </a:gridCol>
                <a:gridCol w="2130425">
                  <a:extLst>
                    <a:ext uri="{9D8B030D-6E8A-4147-A177-3AD203B41FA5}">
                      <a16:colId xmlns:a16="http://schemas.microsoft.com/office/drawing/2014/main" val="3398085523"/>
                    </a:ext>
                  </a:extLst>
                </a:gridCol>
                <a:gridCol w="2130425">
                  <a:extLst>
                    <a:ext uri="{9D8B030D-6E8A-4147-A177-3AD203B41FA5}">
                      <a16:colId xmlns:a16="http://schemas.microsoft.com/office/drawing/2014/main" val="2152450929"/>
                    </a:ext>
                  </a:extLst>
                </a:gridCol>
                <a:gridCol w="2130425">
                  <a:extLst>
                    <a:ext uri="{9D8B030D-6E8A-4147-A177-3AD203B41FA5}">
                      <a16:colId xmlns:a16="http://schemas.microsoft.com/office/drawing/2014/main" val="824662191"/>
                    </a:ext>
                  </a:extLst>
                </a:gridCol>
              </a:tblGrid>
              <a:tr h="0">
                <a:tc>
                  <a:txBody>
                    <a:bodyPr/>
                    <a:lstStyle/>
                    <a:p>
                      <a:pPr>
                        <a:lnSpc>
                          <a:spcPct val="200000"/>
                        </a:lnSpc>
                        <a:spcAft>
                          <a:spcPts val="0"/>
                        </a:spcAft>
                      </a:pPr>
                      <a:r>
                        <a:rPr lang="en-US" sz="1100" b="1" dirty="0">
                          <a:solidFill>
                            <a:srgbClr val="FF0000"/>
                          </a:solidFill>
                          <a:effectLst/>
                        </a:rPr>
                        <a:t>Sr.</a:t>
                      </a:r>
                      <a:endParaRPr lang="en-CA" sz="1100" b="1" dirty="0">
                        <a:solidFill>
                          <a:srgbClr val="FF0000"/>
                        </a:solidFill>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200000"/>
                        </a:lnSpc>
                        <a:spcAft>
                          <a:spcPts val="0"/>
                        </a:spcAft>
                      </a:pPr>
                      <a:r>
                        <a:rPr lang="en-US" sz="1100" b="1" dirty="0">
                          <a:solidFill>
                            <a:srgbClr val="FF0000"/>
                          </a:solidFill>
                          <a:effectLst/>
                        </a:rPr>
                        <a:t>Parameter</a:t>
                      </a:r>
                      <a:endParaRPr lang="en-CA" sz="1100" b="1" dirty="0">
                        <a:solidFill>
                          <a:srgbClr val="FF0000"/>
                        </a:solidFill>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200000"/>
                        </a:lnSpc>
                        <a:spcAft>
                          <a:spcPts val="0"/>
                        </a:spcAft>
                      </a:pPr>
                      <a:r>
                        <a:rPr lang="en-US" sz="1100" b="1" dirty="0">
                          <a:solidFill>
                            <a:srgbClr val="FF0000"/>
                          </a:solidFill>
                          <a:effectLst/>
                        </a:rPr>
                        <a:t>Proposed neural network</a:t>
                      </a:r>
                      <a:endParaRPr lang="en-CA" sz="1100" b="1" dirty="0">
                        <a:solidFill>
                          <a:srgbClr val="FF0000"/>
                        </a:solidFill>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200000"/>
                        </a:lnSpc>
                        <a:spcAft>
                          <a:spcPts val="0"/>
                        </a:spcAft>
                      </a:pPr>
                      <a:r>
                        <a:rPr lang="en-US" sz="1100" b="1" dirty="0">
                          <a:solidFill>
                            <a:srgbClr val="FF0000"/>
                          </a:solidFill>
                          <a:effectLst/>
                        </a:rPr>
                        <a:t>Benchmark – mobilenetv2</a:t>
                      </a:r>
                      <a:endParaRPr lang="en-CA" sz="1100" b="1" dirty="0">
                        <a:solidFill>
                          <a:srgbClr val="FF0000"/>
                        </a:solidFill>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2276731657"/>
                  </a:ext>
                </a:extLst>
              </a:tr>
              <a:tr h="0">
                <a:tc>
                  <a:txBody>
                    <a:bodyPr/>
                    <a:lstStyle/>
                    <a:p>
                      <a:pPr>
                        <a:lnSpc>
                          <a:spcPct val="200000"/>
                        </a:lnSpc>
                        <a:spcAft>
                          <a:spcPts val="0"/>
                        </a:spcAft>
                      </a:pPr>
                      <a:r>
                        <a:rPr lang="en-US" sz="1100">
                          <a:effectLst/>
                        </a:rPr>
                        <a:t>1</a:t>
                      </a:r>
                      <a:endParaRPr lang="en-CA"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200000"/>
                        </a:lnSpc>
                        <a:spcAft>
                          <a:spcPts val="0"/>
                        </a:spcAft>
                      </a:pPr>
                      <a:r>
                        <a:rPr lang="en-US" sz="1100">
                          <a:effectLst/>
                        </a:rPr>
                        <a:t>Number of epochs</a:t>
                      </a:r>
                      <a:endParaRPr lang="en-CA"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200000"/>
                        </a:lnSpc>
                        <a:spcAft>
                          <a:spcPts val="0"/>
                        </a:spcAft>
                      </a:pPr>
                      <a:r>
                        <a:rPr lang="en-US" sz="1100">
                          <a:effectLst/>
                        </a:rPr>
                        <a:t>10</a:t>
                      </a:r>
                      <a:endParaRPr lang="en-CA"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200000"/>
                        </a:lnSpc>
                        <a:spcAft>
                          <a:spcPts val="0"/>
                        </a:spcAft>
                      </a:pPr>
                      <a:r>
                        <a:rPr lang="en-US" sz="1100">
                          <a:effectLst/>
                        </a:rPr>
                        <a:t>10</a:t>
                      </a:r>
                      <a:endParaRPr lang="en-CA"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219711594"/>
                  </a:ext>
                </a:extLst>
              </a:tr>
              <a:tr h="0">
                <a:tc>
                  <a:txBody>
                    <a:bodyPr/>
                    <a:lstStyle/>
                    <a:p>
                      <a:pPr>
                        <a:lnSpc>
                          <a:spcPct val="200000"/>
                        </a:lnSpc>
                        <a:spcAft>
                          <a:spcPts val="0"/>
                        </a:spcAft>
                      </a:pPr>
                      <a:r>
                        <a:rPr lang="en-US" sz="1100">
                          <a:effectLst/>
                        </a:rPr>
                        <a:t>2</a:t>
                      </a:r>
                      <a:endParaRPr lang="en-CA"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200000"/>
                        </a:lnSpc>
                        <a:spcAft>
                          <a:spcPts val="0"/>
                        </a:spcAft>
                      </a:pPr>
                      <a:r>
                        <a:rPr lang="en-US" sz="1100">
                          <a:effectLst/>
                        </a:rPr>
                        <a:t>Average training time for each epoch</a:t>
                      </a:r>
                      <a:endParaRPr lang="en-CA"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200000"/>
                        </a:lnSpc>
                        <a:spcAft>
                          <a:spcPts val="0"/>
                        </a:spcAft>
                      </a:pPr>
                      <a:r>
                        <a:rPr lang="en-US" sz="1100">
                          <a:effectLst/>
                        </a:rPr>
                        <a:t>Approximately 43 seconds</a:t>
                      </a:r>
                      <a:endParaRPr lang="en-CA"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200000"/>
                        </a:lnSpc>
                        <a:spcAft>
                          <a:spcPts val="0"/>
                        </a:spcAft>
                      </a:pPr>
                      <a:r>
                        <a:rPr lang="en-US" sz="1100">
                          <a:effectLst/>
                        </a:rPr>
                        <a:t>Approximately 383 seconds</a:t>
                      </a:r>
                      <a:endParaRPr lang="en-CA"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496464521"/>
                  </a:ext>
                </a:extLst>
              </a:tr>
              <a:tr h="0">
                <a:tc>
                  <a:txBody>
                    <a:bodyPr/>
                    <a:lstStyle/>
                    <a:p>
                      <a:pPr>
                        <a:lnSpc>
                          <a:spcPct val="200000"/>
                        </a:lnSpc>
                        <a:spcAft>
                          <a:spcPts val="0"/>
                        </a:spcAft>
                      </a:pPr>
                      <a:r>
                        <a:rPr lang="en-US" sz="1100">
                          <a:effectLst/>
                        </a:rPr>
                        <a:t>3</a:t>
                      </a:r>
                      <a:endParaRPr lang="en-CA"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200000"/>
                        </a:lnSpc>
                        <a:spcAft>
                          <a:spcPts val="0"/>
                        </a:spcAft>
                      </a:pPr>
                      <a:r>
                        <a:rPr lang="en-US" sz="1100">
                          <a:effectLst/>
                        </a:rPr>
                        <a:t>Best training accuracy</a:t>
                      </a:r>
                      <a:endParaRPr lang="en-CA"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200000"/>
                        </a:lnSpc>
                        <a:spcAft>
                          <a:spcPts val="0"/>
                        </a:spcAft>
                      </a:pPr>
                      <a:r>
                        <a:rPr lang="en-US" sz="1100">
                          <a:effectLst/>
                        </a:rPr>
                        <a:t>97.98%</a:t>
                      </a:r>
                      <a:endParaRPr lang="en-CA"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200000"/>
                        </a:lnSpc>
                        <a:spcAft>
                          <a:spcPts val="0"/>
                        </a:spcAft>
                      </a:pPr>
                      <a:r>
                        <a:rPr lang="en-US" sz="1100">
                          <a:effectLst/>
                        </a:rPr>
                        <a:t>93.34%</a:t>
                      </a:r>
                      <a:endParaRPr lang="en-CA"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2618494486"/>
                  </a:ext>
                </a:extLst>
              </a:tr>
              <a:tr h="0">
                <a:tc>
                  <a:txBody>
                    <a:bodyPr/>
                    <a:lstStyle/>
                    <a:p>
                      <a:pPr>
                        <a:lnSpc>
                          <a:spcPct val="200000"/>
                        </a:lnSpc>
                        <a:spcAft>
                          <a:spcPts val="0"/>
                        </a:spcAft>
                      </a:pPr>
                      <a:r>
                        <a:rPr lang="en-US" sz="1100">
                          <a:effectLst/>
                        </a:rPr>
                        <a:t>4</a:t>
                      </a:r>
                      <a:endParaRPr lang="en-CA"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200000"/>
                        </a:lnSpc>
                        <a:spcAft>
                          <a:spcPts val="0"/>
                        </a:spcAft>
                      </a:pPr>
                      <a:r>
                        <a:rPr lang="en-US" sz="1100">
                          <a:effectLst/>
                        </a:rPr>
                        <a:t>Result for fully covered condition</a:t>
                      </a:r>
                      <a:endParaRPr lang="en-CA"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200000"/>
                        </a:lnSpc>
                        <a:spcAft>
                          <a:spcPts val="0"/>
                        </a:spcAft>
                      </a:pPr>
                      <a:r>
                        <a:rPr lang="en-US" sz="1100">
                          <a:effectLst/>
                        </a:rPr>
                        <a:t>Detected the mask</a:t>
                      </a:r>
                      <a:endParaRPr lang="en-CA"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200000"/>
                        </a:lnSpc>
                        <a:spcAft>
                          <a:spcPts val="0"/>
                        </a:spcAft>
                      </a:pPr>
                      <a:r>
                        <a:rPr lang="en-US" sz="1100">
                          <a:effectLst/>
                        </a:rPr>
                        <a:t>Detected the mask</a:t>
                      </a:r>
                      <a:endParaRPr lang="en-CA"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2121582402"/>
                  </a:ext>
                </a:extLst>
              </a:tr>
              <a:tr h="0">
                <a:tc>
                  <a:txBody>
                    <a:bodyPr/>
                    <a:lstStyle/>
                    <a:p>
                      <a:pPr>
                        <a:lnSpc>
                          <a:spcPct val="200000"/>
                        </a:lnSpc>
                        <a:spcAft>
                          <a:spcPts val="0"/>
                        </a:spcAft>
                      </a:pPr>
                      <a:r>
                        <a:rPr lang="en-US" sz="1100">
                          <a:effectLst/>
                        </a:rPr>
                        <a:t>5</a:t>
                      </a:r>
                      <a:endParaRPr lang="en-CA"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200000"/>
                        </a:lnSpc>
                        <a:spcAft>
                          <a:spcPts val="0"/>
                        </a:spcAft>
                      </a:pPr>
                      <a:r>
                        <a:rPr lang="en-US" sz="1100">
                          <a:effectLst/>
                        </a:rPr>
                        <a:t>Result for partially covered condition</a:t>
                      </a:r>
                      <a:endParaRPr lang="en-CA"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200000"/>
                        </a:lnSpc>
                        <a:spcAft>
                          <a:spcPts val="0"/>
                        </a:spcAft>
                      </a:pPr>
                      <a:r>
                        <a:rPr lang="en-US" sz="1100">
                          <a:effectLst/>
                        </a:rPr>
                        <a:t>Detected the no mask condition</a:t>
                      </a:r>
                      <a:endParaRPr lang="en-CA"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200000"/>
                        </a:lnSpc>
                        <a:spcAft>
                          <a:spcPts val="0"/>
                        </a:spcAft>
                      </a:pPr>
                      <a:r>
                        <a:rPr lang="en-US" sz="1100">
                          <a:effectLst/>
                        </a:rPr>
                        <a:t>Detected the no mask condition</a:t>
                      </a:r>
                      <a:endParaRPr lang="en-CA"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4022987246"/>
                  </a:ext>
                </a:extLst>
              </a:tr>
              <a:tr h="0">
                <a:tc>
                  <a:txBody>
                    <a:bodyPr/>
                    <a:lstStyle/>
                    <a:p>
                      <a:pPr>
                        <a:lnSpc>
                          <a:spcPct val="200000"/>
                        </a:lnSpc>
                        <a:spcAft>
                          <a:spcPts val="0"/>
                        </a:spcAft>
                      </a:pPr>
                      <a:r>
                        <a:rPr lang="en-US" sz="1100" dirty="0">
                          <a:effectLst/>
                        </a:rPr>
                        <a:t>6</a:t>
                      </a:r>
                      <a:endParaRPr lang="en-CA" sz="1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200000"/>
                        </a:lnSpc>
                        <a:spcAft>
                          <a:spcPts val="0"/>
                        </a:spcAft>
                      </a:pPr>
                      <a:r>
                        <a:rPr lang="en-US" sz="1100">
                          <a:effectLst/>
                        </a:rPr>
                        <a:t>Result for face covered with hands</a:t>
                      </a:r>
                      <a:endParaRPr lang="en-CA"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200000"/>
                        </a:lnSpc>
                        <a:spcAft>
                          <a:spcPts val="0"/>
                        </a:spcAft>
                      </a:pPr>
                      <a:r>
                        <a:rPr lang="en-US" sz="1100">
                          <a:effectLst/>
                        </a:rPr>
                        <a:t>Detected the no mask condition</a:t>
                      </a:r>
                      <a:endParaRPr lang="en-CA" sz="1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200000"/>
                        </a:lnSpc>
                        <a:spcAft>
                          <a:spcPts val="0"/>
                        </a:spcAft>
                      </a:pPr>
                      <a:r>
                        <a:rPr lang="en-US" sz="1100" dirty="0">
                          <a:effectLst/>
                        </a:rPr>
                        <a:t>Detected the no mask condition</a:t>
                      </a:r>
                      <a:endParaRPr lang="en-CA" sz="1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794798482"/>
                  </a:ext>
                </a:extLst>
              </a:tr>
            </a:tbl>
          </a:graphicData>
        </a:graphic>
      </p:graphicFrame>
    </p:spTree>
    <p:extLst>
      <p:ext uri="{BB962C8B-B14F-4D97-AF65-F5344CB8AC3E}">
        <p14:creationId xmlns:p14="http://schemas.microsoft.com/office/powerpoint/2010/main" val="9092554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8521" y="505964"/>
            <a:ext cx="7919698" cy="705000"/>
          </a:xfrm>
        </p:spPr>
        <p:txBody>
          <a:bodyPr/>
          <a:lstStyle/>
          <a:p>
            <a:r>
              <a:rPr lang="en-IN" b="1" dirty="0">
                <a:solidFill>
                  <a:schemeClr val="accent3">
                    <a:lumMod val="75000"/>
                  </a:schemeClr>
                </a:solidFill>
                <a:latin typeface="Calisto MT" pitchFamily="18" charset="0"/>
              </a:rPr>
              <a:t>Future work</a:t>
            </a:r>
          </a:p>
        </p:txBody>
      </p:sp>
      <p:pic>
        <p:nvPicPr>
          <p:cNvPr id="11" name="Picture 10" descr="Image for post">
            <a:extLst>
              <a:ext uri="{FF2B5EF4-FFF2-40B4-BE49-F238E27FC236}">
                <a16:creationId xmlns:a16="http://schemas.microsoft.com/office/drawing/2014/main" id="{8AF2C3B4-9862-4DA5-B89A-88E4DD1FBEB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600200" y="1845270"/>
            <a:ext cx="6726553" cy="2876748"/>
          </a:xfrm>
          <a:prstGeom prst="rect">
            <a:avLst/>
          </a:prstGeom>
          <a:noFill/>
          <a:ln>
            <a:noFill/>
          </a:ln>
        </p:spPr>
      </p:pic>
      <p:sp>
        <p:nvSpPr>
          <p:cNvPr id="4" name="Rectangle 3">
            <a:extLst>
              <a:ext uri="{FF2B5EF4-FFF2-40B4-BE49-F238E27FC236}">
                <a16:creationId xmlns:a16="http://schemas.microsoft.com/office/drawing/2014/main" id="{49AFDF24-C3CC-4B11-B5E9-7726A4DA7B0C}"/>
              </a:ext>
            </a:extLst>
          </p:cNvPr>
          <p:cNvSpPr/>
          <p:nvPr/>
        </p:nvSpPr>
        <p:spPr>
          <a:xfrm>
            <a:off x="935830" y="1263769"/>
            <a:ext cx="7758113" cy="738664"/>
          </a:xfrm>
          <a:prstGeom prst="rect">
            <a:avLst/>
          </a:prstGeom>
        </p:spPr>
        <p:txBody>
          <a:bodyPr wrap="square">
            <a:spAutoFit/>
          </a:bodyPr>
          <a:lstStyle/>
          <a:p>
            <a:r>
              <a:rPr lang="en-CA" dirty="0"/>
              <a:t>We would like to use stacking approach in machine learning for further developing our custom</a:t>
            </a:r>
          </a:p>
          <a:p>
            <a:r>
              <a:rPr lang="en-CA" dirty="0"/>
              <a:t>model. Using our custom pretrained model with other model to detect if user has worn mask partially and which part of his face is exposed.</a:t>
            </a:r>
          </a:p>
        </p:txBody>
      </p:sp>
    </p:spTree>
    <p:extLst>
      <p:ext uri="{BB962C8B-B14F-4D97-AF65-F5344CB8AC3E}">
        <p14:creationId xmlns:p14="http://schemas.microsoft.com/office/powerpoint/2010/main" val="6415792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8521" y="505964"/>
            <a:ext cx="6424200" cy="705000"/>
          </a:xfrm>
        </p:spPr>
        <p:txBody>
          <a:bodyPr/>
          <a:lstStyle/>
          <a:p>
            <a:r>
              <a:rPr lang="en-US" b="1" dirty="0">
                <a:solidFill>
                  <a:schemeClr val="accent3">
                    <a:lumMod val="75000"/>
                  </a:schemeClr>
                </a:solidFill>
                <a:latin typeface="Calisto MT" pitchFamily="18" charset="0"/>
              </a:rPr>
              <a:t>REFERENCES</a:t>
            </a:r>
            <a:endParaRPr lang="en-IN" b="1" dirty="0">
              <a:solidFill>
                <a:schemeClr val="accent3">
                  <a:lumMod val="75000"/>
                </a:schemeClr>
              </a:solidFill>
              <a:latin typeface="Calisto MT" pitchFamily="18" charset="0"/>
            </a:endParaRPr>
          </a:p>
        </p:txBody>
      </p:sp>
      <p:sp>
        <p:nvSpPr>
          <p:cNvPr id="5" name="TextBox 4"/>
          <p:cNvSpPr txBox="1"/>
          <p:nvPr/>
        </p:nvSpPr>
        <p:spPr>
          <a:xfrm>
            <a:off x="940527" y="1654626"/>
            <a:ext cx="6940731" cy="307777"/>
          </a:xfrm>
          <a:prstGeom prst="rect">
            <a:avLst/>
          </a:prstGeom>
          <a:noFill/>
        </p:spPr>
        <p:txBody>
          <a:bodyPr wrap="square" rtlCol="0">
            <a:spAutoFit/>
          </a:bodyPr>
          <a:lstStyle/>
          <a:p>
            <a:endParaRPr lang="en-IN" dirty="0">
              <a:latin typeface="+mj-lt"/>
            </a:endParaRPr>
          </a:p>
        </p:txBody>
      </p:sp>
      <p:sp>
        <p:nvSpPr>
          <p:cNvPr id="6" name="TextBox 5"/>
          <p:cNvSpPr txBox="1"/>
          <p:nvPr/>
        </p:nvSpPr>
        <p:spPr>
          <a:xfrm>
            <a:off x="949233" y="1349830"/>
            <a:ext cx="7236823" cy="3046988"/>
          </a:xfrm>
          <a:prstGeom prst="rect">
            <a:avLst/>
          </a:prstGeom>
          <a:noFill/>
        </p:spPr>
        <p:txBody>
          <a:bodyPr wrap="square" rtlCol="0">
            <a:spAutoFit/>
          </a:bodyPr>
          <a:lstStyle/>
          <a:p>
            <a:pPr marL="174625" indent="-174625">
              <a:buFont typeface="Wingdings" pitchFamily="2" charset="2"/>
              <a:buChar char="q"/>
            </a:pPr>
            <a:r>
              <a:rPr lang="en-US" sz="1200" dirty="0">
                <a:latin typeface="+mn-lt"/>
                <a:cs typeface="Times New Roman" pitchFamily="18" charset="0"/>
              </a:rPr>
              <a:t>"Convolutional Neural Networks." Convolutional Neural Networks, www.doc.ic.ac.uk/~jce317/introduction-cnns.html#top.</a:t>
            </a:r>
          </a:p>
          <a:p>
            <a:pPr marL="174625" indent="-174625">
              <a:buFont typeface="Wingdings" pitchFamily="2" charset="2"/>
              <a:buChar char="q"/>
            </a:pPr>
            <a:r>
              <a:rPr lang="en-US" sz="1200" dirty="0" err="1">
                <a:latin typeface="+mn-lt"/>
                <a:cs typeface="Times New Roman" pitchFamily="18" charset="0"/>
              </a:rPr>
              <a:t>Phung</a:t>
            </a:r>
            <a:r>
              <a:rPr lang="en-US" sz="1200" dirty="0">
                <a:latin typeface="+mn-lt"/>
                <a:cs typeface="Times New Roman" pitchFamily="18" charset="0"/>
              </a:rPr>
              <a:t>, V.H.; Rhee, E.J. A Deep Learning Approach for Classification of Cloud Image Patches on Small Datasets. J. Inf. </a:t>
            </a:r>
            <a:r>
              <a:rPr lang="en-US" sz="1200" dirty="0" err="1">
                <a:latin typeface="+mn-lt"/>
                <a:cs typeface="Times New Roman" pitchFamily="18" charset="0"/>
              </a:rPr>
              <a:t>Commun</a:t>
            </a:r>
            <a:r>
              <a:rPr lang="en-US" sz="1200" dirty="0">
                <a:latin typeface="+mn-lt"/>
                <a:cs typeface="Times New Roman" pitchFamily="18" charset="0"/>
              </a:rPr>
              <a:t>. </a:t>
            </a:r>
            <a:r>
              <a:rPr lang="en-US" sz="1200" dirty="0" err="1">
                <a:latin typeface="+mn-lt"/>
                <a:cs typeface="Times New Roman" pitchFamily="18" charset="0"/>
              </a:rPr>
              <a:t>Converg</a:t>
            </a:r>
            <a:r>
              <a:rPr lang="en-US" sz="1200" dirty="0">
                <a:latin typeface="+mn-lt"/>
                <a:cs typeface="Times New Roman" pitchFamily="18" charset="0"/>
              </a:rPr>
              <a:t>. Eng. 2018, 16, 173–178, doi:10.6109/jicce.2018.16.3.173. </a:t>
            </a:r>
          </a:p>
          <a:p>
            <a:pPr marL="174625" indent="-174625">
              <a:buFont typeface="Wingdings" pitchFamily="2" charset="2"/>
              <a:buChar char="q"/>
            </a:pPr>
            <a:r>
              <a:rPr lang="en-US" sz="1200" dirty="0">
                <a:latin typeface="+mn-lt"/>
                <a:cs typeface="Times New Roman" pitchFamily="18" charset="0"/>
              </a:rPr>
              <a:t>"Understanding of Convolutional Neural Network (CNN) — Deep Learning." Understanding of Convolutional Neural Network (CNN) — Deep Learning, medium.com/@</a:t>
            </a:r>
            <a:r>
              <a:rPr lang="en-US" sz="1200" dirty="0" err="1">
                <a:latin typeface="+mn-lt"/>
                <a:cs typeface="Times New Roman" pitchFamily="18" charset="0"/>
              </a:rPr>
              <a:t>RaghavPrabhu</a:t>
            </a:r>
            <a:r>
              <a:rPr lang="en-US" sz="1200" dirty="0">
                <a:latin typeface="+mn-lt"/>
                <a:cs typeface="Times New Roman" pitchFamily="18" charset="0"/>
              </a:rPr>
              <a:t>/understanding-of-convolutional-neural-network-cnn-deep-learning-99760835f148.</a:t>
            </a:r>
          </a:p>
          <a:p>
            <a:pPr marL="174625" indent="-174625">
              <a:buFont typeface="Wingdings" pitchFamily="2" charset="2"/>
              <a:buChar char="q"/>
            </a:pPr>
            <a:r>
              <a:rPr lang="en-US" sz="1200" dirty="0">
                <a:latin typeface="+mn-lt"/>
                <a:cs typeface="Times New Roman" pitchFamily="18" charset="0"/>
              </a:rPr>
              <a:t>"Convolutional neural network." Convolutional neural network - Wikipedia, en.wikipedia.org/wiki/</a:t>
            </a:r>
            <a:r>
              <a:rPr lang="en-US" sz="1200" dirty="0" err="1">
                <a:latin typeface="+mn-lt"/>
                <a:cs typeface="Times New Roman" pitchFamily="18" charset="0"/>
              </a:rPr>
              <a:t>Convolutional_neural_network</a:t>
            </a:r>
            <a:r>
              <a:rPr lang="en-US" sz="1200" dirty="0">
                <a:latin typeface="+mn-lt"/>
                <a:cs typeface="Times New Roman" pitchFamily="18" charset="0"/>
              </a:rPr>
              <a:t>.</a:t>
            </a:r>
          </a:p>
          <a:p>
            <a:pPr marL="174625" indent="-174625">
              <a:buFont typeface="Wingdings" pitchFamily="2" charset="2"/>
              <a:buChar char="q"/>
            </a:pPr>
            <a:r>
              <a:rPr lang="en-US" sz="1200" dirty="0">
                <a:latin typeface="+mn-lt"/>
                <a:cs typeface="Times New Roman" pitchFamily="18" charset="0"/>
              </a:rPr>
              <a:t>"Provincial and territorial resources for COVID-19." COVID-19: Non-medical masks and face coverings - Canada.ca, www.canada.ca/en/public-health/services/diseases/2019-novel-coronavirus-infection/symptoms/provincial-territorial-resources-covid-19.html.</a:t>
            </a:r>
          </a:p>
          <a:p>
            <a:pPr marL="174625" indent="-174625">
              <a:buFont typeface="Wingdings" pitchFamily="2" charset="2"/>
              <a:buChar char="q"/>
            </a:pPr>
            <a:r>
              <a:rPr lang="en-US" sz="1200" dirty="0" err="1">
                <a:latin typeface="+mn-lt"/>
                <a:cs typeface="Times New Roman" pitchFamily="18" charset="0"/>
              </a:rPr>
              <a:t>Gurav</a:t>
            </a:r>
            <a:r>
              <a:rPr lang="en-US" sz="1200" dirty="0">
                <a:latin typeface="+mn-lt"/>
                <a:cs typeface="Times New Roman" pitchFamily="18" charset="0"/>
              </a:rPr>
              <a:t>, </a:t>
            </a:r>
            <a:r>
              <a:rPr lang="en-US" sz="1200" dirty="0" err="1">
                <a:latin typeface="+mn-lt"/>
                <a:cs typeface="Times New Roman" pitchFamily="18" charset="0"/>
              </a:rPr>
              <a:t>Omkar</a:t>
            </a:r>
            <a:r>
              <a:rPr lang="en-US" sz="1200" dirty="0">
                <a:latin typeface="+mn-lt"/>
                <a:cs typeface="Times New Roman" pitchFamily="18" charset="0"/>
              </a:rPr>
              <a:t>. "Face Mask Detection Dataset." Face Mask Detection Dataset | Kaggle, </a:t>
            </a:r>
            <a:r>
              <a:rPr lang="en-US" sz="1200" dirty="0">
                <a:latin typeface="+mn-lt"/>
                <a:cs typeface="Times New Roman" pitchFamily="18" charset="0"/>
                <a:hlinkClick r:id="rId2"/>
              </a:rPr>
              <a:t>www.kaggle.com/omkargurav/face-mask-dataset</a:t>
            </a:r>
            <a:r>
              <a:rPr lang="en-US" sz="1200" dirty="0">
                <a:latin typeface="+mn-lt"/>
                <a:cs typeface="Times New Roman" pitchFamily="18" charset="0"/>
              </a:rPr>
              <a:t>.</a:t>
            </a:r>
          </a:p>
          <a:p>
            <a:pPr marL="174625" indent="-174625">
              <a:buFont typeface="Wingdings" pitchFamily="2" charset="2"/>
              <a:buChar char="q"/>
            </a:pPr>
            <a:endParaRPr lang="en-US" sz="1200" dirty="0">
              <a:latin typeface="+mn-lt"/>
              <a:cs typeface="Times New Roman"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88173" y="1101641"/>
            <a:ext cx="5816015" cy="2431435"/>
          </a:xfrm>
          <a:prstGeom prst="rect">
            <a:avLst/>
          </a:prstGeom>
          <a:noFill/>
        </p:spPr>
        <p:txBody>
          <a:bodyPr wrap="none" lIns="91440" tIns="45720" rIns="91440" bIns="45720">
            <a:spAutoFit/>
          </a:bodyPr>
          <a:lstStyle/>
          <a:p>
            <a:pPr algn="ctr"/>
            <a:r>
              <a:rPr lang="en-US" sz="7200" b="1" cap="none" spc="0" dirty="0">
                <a:ln w="19050">
                  <a:solidFill>
                    <a:schemeClr val="bg1"/>
                  </a:solidFill>
                  <a:prstDash val="solid"/>
                </a:ln>
                <a:solidFill>
                  <a:schemeClr val="tx1"/>
                </a:solidFill>
                <a:effectLst>
                  <a:outerShdw blurRad="50000" dist="50800" dir="7500000" algn="tl">
                    <a:srgbClr val="000000">
                      <a:shade val="5000"/>
                      <a:alpha val="35000"/>
                    </a:srgbClr>
                  </a:outerShdw>
                </a:effectLst>
                <a:latin typeface="AR DESTINE" pitchFamily="2" charset="0"/>
              </a:rPr>
              <a:t>THANK YOU</a:t>
            </a:r>
          </a:p>
          <a:p>
            <a:pPr algn="ctr"/>
            <a:br>
              <a:rPr lang="en-US" sz="800" b="1" cap="none" spc="0" dirty="0">
                <a:ln w="19050">
                  <a:solidFill>
                    <a:schemeClr val="bg1"/>
                  </a:solidFill>
                  <a:prstDash val="solid"/>
                </a:ln>
                <a:solidFill>
                  <a:schemeClr val="tx1"/>
                </a:solidFill>
                <a:effectLst>
                  <a:outerShdw blurRad="50000" dist="50800" dir="7500000" algn="tl">
                    <a:srgbClr val="000000">
                      <a:shade val="5000"/>
                      <a:alpha val="35000"/>
                    </a:srgbClr>
                  </a:outerShdw>
                </a:effectLst>
                <a:latin typeface="AR DESTINE" pitchFamily="2" charset="0"/>
              </a:rPr>
            </a:br>
            <a:r>
              <a:rPr lang="en-US" sz="7200" b="1" cap="none" spc="0" dirty="0">
                <a:ln w="19050">
                  <a:solidFill>
                    <a:schemeClr val="bg1"/>
                  </a:solidFill>
                  <a:prstDash val="solid"/>
                </a:ln>
                <a:solidFill>
                  <a:schemeClr val="tx1"/>
                </a:solidFill>
                <a:effectLst>
                  <a:outerShdw blurRad="50000" dist="50800" dir="7500000" algn="tl">
                    <a:srgbClr val="000000">
                      <a:shade val="5000"/>
                      <a:alpha val="35000"/>
                    </a:srgbClr>
                  </a:outerShdw>
                </a:effectLst>
                <a:latin typeface="AR DESTINE" pitchFamily="2" charset="0"/>
              </a:rPr>
              <a:t>QUESTIONS ?</a:t>
            </a:r>
            <a:endParaRPr lang="en-IN" sz="7200" b="1" cap="none" spc="0" dirty="0">
              <a:ln w="19050">
                <a:solidFill>
                  <a:schemeClr val="bg1"/>
                </a:solidFill>
                <a:prstDash val="solid"/>
              </a:ln>
              <a:solidFill>
                <a:schemeClr val="tx1"/>
              </a:solidFill>
              <a:effectLst>
                <a:outerShdw blurRad="50000" dist="50800" dir="7500000" algn="tl">
                  <a:srgbClr val="000000">
                    <a:shade val="5000"/>
                    <a:alpha val="35000"/>
                  </a:srgbClr>
                </a:outerShdw>
              </a:effectLst>
              <a:latin typeface="AR DESTINE" pitchFamily="2"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8521" y="505964"/>
            <a:ext cx="6424200" cy="705000"/>
          </a:xfrm>
        </p:spPr>
        <p:txBody>
          <a:bodyPr/>
          <a:lstStyle/>
          <a:p>
            <a:r>
              <a:rPr lang="en-US" b="1" dirty="0">
                <a:solidFill>
                  <a:schemeClr val="accent3">
                    <a:lumMod val="75000"/>
                  </a:schemeClr>
                </a:solidFill>
                <a:latin typeface="Calisto MT" pitchFamily="18" charset="0"/>
              </a:rPr>
              <a:t>PROBLEM  STATEMENT</a:t>
            </a:r>
            <a:endParaRPr lang="en-IN" b="1" dirty="0">
              <a:solidFill>
                <a:schemeClr val="accent3">
                  <a:lumMod val="75000"/>
                </a:schemeClr>
              </a:solidFill>
              <a:latin typeface="Calisto MT" pitchFamily="18" charset="0"/>
            </a:endParaRPr>
          </a:p>
        </p:txBody>
      </p:sp>
      <p:sp>
        <p:nvSpPr>
          <p:cNvPr id="5" name="TextBox 4"/>
          <p:cNvSpPr txBox="1"/>
          <p:nvPr/>
        </p:nvSpPr>
        <p:spPr>
          <a:xfrm>
            <a:off x="940527" y="1654626"/>
            <a:ext cx="6940731" cy="307777"/>
          </a:xfrm>
          <a:prstGeom prst="rect">
            <a:avLst/>
          </a:prstGeom>
          <a:noFill/>
        </p:spPr>
        <p:txBody>
          <a:bodyPr wrap="square" rtlCol="0">
            <a:spAutoFit/>
          </a:bodyPr>
          <a:lstStyle/>
          <a:p>
            <a:endParaRPr lang="en-IN" dirty="0">
              <a:latin typeface="+mj-lt"/>
            </a:endParaRPr>
          </a:p>
        </p:txBody>
      </p:sp>
      <p:sp>
        <p:nvSpPr>
          <p:cNvPr id="6" name="TextBox 5"/>
          <p:cNvSpPr txBox="1"/>
          <p:nvPr/>
        </p:nvSpPr>
        <p:spPr>
          <a:xfrm>
            <a:off x="966650" y="1323703"/>
            <a:ext cx="7236823" cy="3323987"/>
          </a:xfrm>
          <a:prstGeom prst="rect">
            <a:avLst/>
          </a:prstGeom>
          <a:noFill/>
        </p:spPr>
        <p:txBody>
          <a:bodyPr wrap="square" rtlCol="0">
            <a:spAutoFit/>
          </a:bodyPr>
          <a:lstStyle/>
          <a:p>
            <a:pPr marL="174625" indent="-174625">
              <a:buFont typeface="Wingdings" pitchFamily="2" charset="2"/>
              <a:buChar char="q"/>
            </a:pPr>
            <a:r>
              <a:rPr lang="en-US" dirty="0">
                <a:latin typeface="+mn-lt"/>
                <a:cs typeface="Times New Roman" pitchFamily="18" charset="0"/>
              </a:rPr>
              <a:t>There are certain air born diseases which are contagious. Moreover air pollution is on the rise in many cities around the world. So it has become paramount for regimes to take substantial steps to address this problems.</a:t>
            </a:r>
          </a:p>
          <a:p>
            <a:pPr marL="174625" indent="-174625">
              <a:buFont typeface="Wingdings" pitchFamily="2" charset="2"/>
              <a:buChar char="q"/>
            </a:pPr>
            <a:endParaRPr lang="en-US" dirty="0">
              <a:latin typeface="+mn-lt"/>
              <a:cs typeface="Times New Roman" pitchFamily="18" charset="0"/>
            </a:endParaRPr>
          </a:p>
          <a:p>
            <a:pPr marL="174625" indent="-174625">
              <a:buFont typeface="Wingdings" pitchFamily="2" charset="2"/>
              <a:buChar char="q"/>
            </a:pPr>
            <a:r>
              <a:rPr lang="en-US" dirty="0">
                <a:latin typeface="+mn-lt"/>
                <a:cs typeface="Times New Roman" pitchFamily="18" charset="0"/>
              </a:rPr>
              <a:t> The recent upsurge of covid19 up to certain extent was because of ineffective enforcement of the  preventive measures like social distancing and mandatory use of face mask.</a:t>
            </a:r>
          </a:p>
          <a:p>
            <a:pPr marL="174625" indent="-174625">
              <a:buFont typeface="Wingdings" pitchFamily="2" charset="2"/>
              <a:buChar char="q"/>
            </a:pPr>
            <a:endParaRPr lang="en-US" dirty="0">
              <a:latin typeface="+mn-lt"/>
              <a:cs typeface="Times New Roman" pitchFamily="18" charset="0"/>
            </a:endParaRPr>
          </a:p>
          <a:p>
            <a:pPr marL="174625" indent="-174625">
              <a:buFont typeface="Wingdings" pitchFamily="2" charset="2"/>
              <a:buChar char="q"/>
            </a:pPr>
            <a:r>
              <a:rPr lang="en-US" dirty="0">
                <a:latin typeface="+mn-lt"/>
                <a:cs typeface="Times New Roman" pitchFamily="18" charset="0"/>
              </a:rPr>
              <a:t>Recently, there is no such system deployed by government for face mask detection in </a:t>
            </a:r>
            <a:r>
              <a:rPr lang="en-US" dirty="0" err="1">
                <a:latin typeface="+mn-lt"/>
                <a:cs typeface="Times New Roman" pitchFamily="18" charset="0"/>
              </a:rPr>
              <a:t>canada</a:t>
            </a:r>
            <a:r>
              <a:rPr lang="en-US" dirty="0">
                <a:latin typeface="+mn-lt"/>
                <a:cs typeface="Times New Roman" pitchFamily="18" charset="0"/>
              </a:rPr>
              <a:t>. </a:t>
            </a:r>
          </a:p>
          <a:p>
            <a:pPr marL="174625" indent="-174625">
              <a:buFont typeface="Wingdings" pitchFamily="2" charset="2"/>
              <a:buChar char="q"/>
            </a:pPr>
            <a:endParaRPr lang="en-US" dirty="0">
              <a:latin typeface="+mn-lt"/>
              <a:cs typeface="Times New Roman" pitchFamily="18" charset="0"/>
            </a:endParaRPr>
          </a:p>
          <a:p>
            <a:pPr marL="174625" indent="-174625">
              <a:buFont typeface="Wingdings" pitchFamily="2" charset="2"/>
              <a:buChar char="q"/>
            </a:pPr>
            <a:r>
              <a:rPr lang="en-US" dirty="0">
                <a:latin typeface="+mn-lt"/>
                <a:cs typeface="Times New Roman" pitchFamily="18" charset="0"/>
              </a:rPr>
              <a:t> The application can serve as an effective solution for various use cases like</a:t>
            </a:r>
          </a:p>
          <a:p>
            <a:pPr marL="514350" indent="-174625">
              <a:buFont typeface="Wingdings" pitchFamily="2" charset="2"/>
              <a:buChar char="§"/>
            </a:pPr>
            <a:r>
              <a:rPr lang="en-US" dirty="0">
                <a:latin typeface="+mn-lt"/>
                <a:cs typeface="Times New Roman" pitchFamily="18" charset="0"/>
              </a:rPr>
              <a:t>Airports</a:t>
            </a:r>
          </a:p>
          <a:p>
            <a:pPr marL="514350" indent="-174625">
              <a:buFont typeface="Wingdings" pitchFamily="2" charset="2"/>
              <a:buChar char="§"/>
            </a:pPr>
            <a:r>
              <a:rPr lang="en-US" dirty="0">
                <a:latin typeface="+mn-lt"/>
                <a:cs typeface="Times New Roman" pitchFamily="18" charset="0"/>
              </a:rPr>
              <a:t>Hospitals</a:t>
            </a:r>
          </a:p>
          <a:p>
            <a:pPr marL="514350" indent="-174625">
              <a:buFont typeface="Wingdings" pitchFamily="2" charset="2"/>
              <a:buChar char="§"/>
            </a:pPr>
            <a:r>
              <a:rPr lang="en-US" dirty="0">
                <a:latin typeface="+mn-lt"/>
                <a:cs typeface="Times New Roman" pitchFamily="18" charset="0"/>
              </a:rPr>
              <a:t>Offices and work spaces</a:t>
            </a:r>
            <a:endParaRPr lang="en-IN" dirty="0">
              <a:latin typeface="+mn-lt"/>
              <a:cs typeface="Times New Roman"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
        <p:cNvGrpSpPr/>
        <p:nvPr/>
      </p:nvGrpSpPr>
      <p:grpSpPr>
        <a:xfrm>
          <a:off x="0" y="0"/>
          <a:ext cx="0" cy="0"/>
          <a:chOff x="0" y="0"/>
          <a:chExt cx="0" cy="0"/>
        </a:xfrm>
      </p:grpSpPr>
      <p:sp>
        <p:nvSpPr>
          <p:cNvPr id="5" name="Title 1"/>
          <p:cNvSpPr>
            <a:spLocks noGrp="1"/>
          </p:cNvSpPr>
          <p:nvPr>
            <p:ph type="title"/>
          </p:nvPr>
        </p:nvSpPr>
        <p:spPr>
          <a:xfrm>
            <a:off x="671105" y="471131"/>
            <a:ext cx="6424200" cy="705000"/>
          </a:xfrm>
        </p:spPr>
        <p:txBody>
          <a:bodyPr/>
          <a:lstStyle/>
          <a:p>
            <a:r>
              <a:rPr lang="en-US" b="1" dirty="0">
                <a:solidFill>
                  <a:schemeClr val="accent3">
                    <a:lumMod val="75000"/>
                  </a:schemeClr>
                </a:solidFill>
                <a:latin typeface="Calisto MT" pitchFamily="18" charset="0"/>
              </a:rPr>
              <a:t>CNN</a:t>
            </a:r>
            <a:endParaRPr lang="en-IN" b="1" dirty="0">
              <a:solidFill>
                <a:schemeClr val="accent3">
                  <a:lumMod val="75000"/>
                </a:schemeClr>
              </a:solidFill>
              <a:latin typeface="Calisto MT" pitchFamily="18" charset="0"/>
            </a:endParaRPr>
          </a:p>
        </p:txBody>
      </p:sp>
      <p:sp>
        <p:nvSpPr>
          <p:cNvPr id="7" name="TextBox 6"/>
          <p:cNvSpPr txBox="1"/>
          <p:nvPr/>
        </p:nvSpPr>
        <p:spPr>
          <a:xfrm>
            <a:off x="783770" y="1166949"/>
            <a:ext cx="7480664" cy="738664"/>
          </a:xfrm>
          <a:prstGeom prst="rect">
            <a:avLst/>
          </a:prstGeom>
          <a:noFill/>
        </p:spPr>
        <p:txBody>
          <a:bodyPr wrap="square" rtlCol="0">
            <a:spAutoFit/>
          </a:bodyPr>
          <a:lstStyle/>
          <a:p>
            <a:pPr algn="just"/>
            <a:endParaRPr lang="en-US" dirty="0">
              <a:latin typeface="Georgia" pitchFamily="18" charset="0"/>
            </a:endParaRPr>
          </a:p>
          <a:p>
            <a:pPr algn="just"/>
            <a:endParaRPr lang="en-US" dirty="0">
              <a:latin typeface="Georgia" pitchFamily="18" charset="0"/>
            </a:endParaRPr>
          </a:p>
          <a:p>
            <a:pPr algn="just"/>
            <a:endParaRPr lang="en-US" dirty="0">
              <a:latin typeface="Georgia" pitchFamily="18" charset="0"/>
            </a:endParaRPr>
          </a:p>
        </p:txBody>
      </p:sp>
      <p:pic>
        <p:nvPicPr>
          <p:cNvPr id="10" name="Picture 9"/>
          <p:cNvPicPr/>
          <p:nvPr/>
        </p:nvPicPr>
        <p:blipFill>
          <a:blip r:embed="rId3" cstate="print">
            <a:extLst>
              <a:ext uri="{28A0092B-C50C-407E-A947-70E740481C1C}">
                <a14:useLocalDpi xmlns:a14="http://schemas.microsoft.com/office/drawing/2010/main" val="0"/>
              </a:ext>
            </a:extLst>
          </a:blip>
          <a:stretch>
            <a:fillRect/>
          </a:stretch>
        </p:blipFill>
        <p:spPr>
          <a:xfrm>
            <a:off x="1706245" y="1138872"/>
            <a:ext cx="5731510" cy="2865755"/>
          </a:xfrm>
          <a:prstGeom prst="rect">
            <a:avLst/>
          </a:prstGeom>
        </p:spPr>
      </p:pic>
      <p:sp>
        <p:nvSpPr>
          <p:cNvPr id="11" name="TextBox 10"/>
          <p:cNvSpPr txBox="1"/>
          <p:nvPr/>
        </p:nvSpPr>
        <p:spPr>
          <a:xfrm>
            <a:off x="1132113" y="4136571"/>
            <a:ext cx="7236823" cy="307777"/>
          </a:xfrm>
          <a:prstGeom prst="rect">
            <a:avLst/>
          </a:prstGeom>
          <a:noFill/>
        </p:spPr>
        <p:txBody>
          <a:bodyPr wrap="square" rtlCol="0">
            <a:spAutoFit/>
          </a:bodyPr>
          <a:lstStyle/>
          <a:p>
            <a:pPr marL="174625" indent="-174625"/>
            <a:r>
              <a:rPr lang="en-US" b="1" dirty="0">
                <a:latin typeface="+mn-lt"/>
                <a:cs typeface="Times New Roman" pitchFamily="18" charset="0"/>
              </a:rPr>
              <a:t>FIGURE : BLOCK DIAGRAM OF CONVOLUTIONAL NEURAL NETWORK</a:t>
            </a:r>
            <a:endParaRPr lang="en-IN" b="1" dirty="0">
              <a:latin typeface="+mn-lt"/>
              <a:cs typeface="Times New Roman" pitchFamily="18" charset="0"/>
            </a:endParaRPr>
          </a:p>
        </p:txBody>
      </p:sp>
    </p:spTree>
  </p:cSld>
  <p:clrMapOvr>
    <a:overrideClrMapping bg1="lt1" tx1="dk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title"/>
          </p:nvPr>
        </p:nvSpPr>
        <p:spPr>
          <a:xfrm>
            <a:off x="671103" y="462419"/>
            <a:ext cx="6424200" cy="705000"/>
          </a:xfrm>
          <a:noFill/>
          <a:ln>
            <a:noFill/>
          </a:ln>
        </p:spPr>
        <p:txBody>
          <a:bodyPr spcFirstLastPara="1" wrap="square" lIns="91425" tIns="91425" rIns="91425" bIns="91425" anchor="t" anchorCtr="0">
            <a:noAutofit/>
          </a:bodyPr>
          <a:lstStyle/>
          <a:p>
            <a:r>
              <a:rPr lang="en-US" b="1" dirty="0">
                <a:solidFill>
                  <a:schemeClr val="accent3">
                    <a:lumMod val="75000"/>
                  </a:schemeClr>
                </a:solidFill>
                <a:latin typeface="Calisto MT" pitchFamily="18" charset="0"/>
              </a:rPr>
              <a:t>CNN</a:t>
            </a:r>
            <a:endParaRPr lang="en-IN" b="1" dirty="0">
              <a:solidFill>
                <a:schemeClr val="accent3">
                  <a:lumMod val="75000"/>
                </a:schemeClr>
              </a:solidFill>
              <a:latin typeface="Calisto MT" pitchFamily="18" charset="0"/>
            </a:endParaRPr>
          </a:p>
        </p:txBody>
      </p:sp>
      <p:sp>
        <p:nvSpPr>
          <p:cNvPr id="12" name="TextBox 11"/>
          <p:cNvSpPr txBox="1"/>
          <p:nvPr/>
        </p:nvSpPr>
        <p:spPr>
          <a:xfrm>
            <a:off x="940527" y="1654626"/>
            <a:ext cx="6940731" cy="307777"/>
          </a:xfrm>
          <a:prstGeom prst="rect">
            <a:avLst/>
          </a:prstGeom>
          <a:noFill/>
        </p:spPr>
        <p:txBody>
          <a:bodyPr wrap="square" rtlCol="0">
            <a:spAutoFit/>
          </a:bodyPr>
          <a:lstStyle/>
          <a:p>
            <a:endParaRPr lang="en-IN" dirty="0">
              <a:latin typeface="+mj-lt"/>
            </a:endParaRPr>
          </a:p>
        </p:txBody>
      </p:sp>
      <p:sp>
        <p:nvSpPr>
          <p:cNvPr id="13" name="TextBox 12"/>
          <p:cNvSpPr txBox="1"/>
          <p:nvPr/>
        </p:nvSpPr>
        <p:spPr>
          <a:xfrm>
            <a:off x="966650" y="1323703"/>
            <a:ext cx="7236823" cy="2246769"/>
          </a:xfrm>
          <a:prstGeom prst="rect">
            <a:avLst/>
          </a:prstGeom>
          <a:noFill/>
        </p:spPr>
        <p:txBody>
          <a:bodyPr wrap="square" rtlCol="0">
            <a:spAutoFit/>
          </a:bodyPr>
          <a:lstStyle/>
          <a:p>
            <a:pPr marL="174625" indent="-174625">
              <a:buFont typeface="Wingdings" pitchFamily="2" charset="2"/>
              <a:buChar char="q"/>
            </a:pPr>
            <a:r>
              <a:rPr lang="en-US" dirty="0">
                <a:latin typeface="+mn-lt"/>
                <a:cs typeface="Times New Roman" pitchFamily="18" charset="0"/>
              </a:rPr>
              <a:t> CONVOLUTIONAL NEURAL NETWORK COMPRISES FOLLOWING LAYERS </a:t>
            </a:r>
          </a:p>
          <a:p>
            <a:pPr marL="174625" indent="112713">
              <a:buFont typeface="Wingdings" pitchFamily="2" charset="2"/>
              <a:buChar char="§"/>
            </a:pPr>
            <a:endParaRPr lang="en-US" dirty="0">
              <a:latin typeface="+mn-lt"/>
              <a:cs typeface="Times New Roman" pitchFamily="18" charset="0"/>
            </a:endParaRPr>
          </a:p>
          <a:p>
            <a:pPr marL="174625" indent="112713">
              <a:buFont typeface="Wingdings" pitchFamily="2" charset="2"/>
              <a:buChar char="§"/>
            </a:pPr>
            <a:r>
              <a:rPr lang="en-US" dirty="0">
                <a:latin typeface="+mn-lt"/>
                <a:cs typeface="Times New Roman" pitchFamily="18" charset="0"/>
              </a:rPr>
              <a:t>Convolutional layer</a:t>
            </a:r>
          </a:p>
          <a:p>
            <a:pPr marL="174625" indent="112713"/>
            <a:endParaRPr lang="en-US" dirty="0">
              <a:latin typeface="+mn-lt"/>
              <a:cs typeface="Times New Roman" pitchFamily="18" charset="0"/>
            </a:endParaRPr>
          </a:p>
          <a:p>
            <a:pPr marL="174625" indent="112713">
              <a:buFont typeface="Wingdings" pitchFamily="2" charset="2"/>
              <a:buChar char="§"/>
            </a:pPr>
            <a:r>
              <a:rPr lang="en-US" dirty="0">
                <a:latin typeface="+mn-lt"/>
                <a:cs typeface="Times New Roman" pitchFamily="18" charset="0"/>
              </a:rPr>
              <a:t>Pooling  layer</a:t>
            </a:r>
          </a:p>
          <a:p>
            <a:pPr marL="174625" indent="112713"/>
            <a:endParaRPr lang="en-US" dirty="0">
              <a:latin typeface="+mn-lt"/>
              <a:cs typeface="Times New Roman" pitchFamily="18" charset="0"/>
            </a:endParaRPr>
          </a:p>
          <a:p>
            <a:pPr marL="174625" indent="112713">
              <a:buFont typeface="Wingdings" pitchFamily="2" charset="2"/>
              <a:buChar char="§"/>
            </a:pPr>
            <a:r>
              <a:rPr lang="en-US" dirty="0">
                <a:latin typeface="+mn-lt"/>
                <a:cs typeface="Times New Roman" pitchFamily="18" charset="0"/>
              </a:rPr>
              <a:t>Non  linearity  (</a:t>
            </a:r>
            <a:r>
              <a:rPr lang="en-US" dirty="0" err="1">
                <a:latin typeface="+mn-lt"/>
                <a:cs typeface="Times New Roman" pitchFamily="18" charset="0"/>
              </a:rPr>
              <a:t>ReLU</a:t>
            </a:r>
            <a:r>
              <a:rPr lang="en-US" dirty="0">
                <a:latin typeface="+mn-lt"/>
                <a:cs typeface="Times New Roman" pitchFamily="18" charset="0"/>
              </a:rPr>
              <a:t>)</a:t>
            </a:r>
          </a:p>
          <a:p>
            <a:pPr marL="174625" indent="112713"/>
            <a:endParaRPr lang="en-US" dirty="0">
              <a:latin typeface="+mn-lt"/>
              <a:cs typeface="Times New Roman" pitchFamily="18" charset="0"/>
            </a:endParaRPr>
          </a:p>
          <a:p>
            <a:pPr marL="174625" indent="112713">
              <a:buFont typeface="Wingdings" pitchFamily="2" charset="2"/>
              <a:buChar char="§"/>
            </a:pPr>
            <a:r>
              <a:rPr lang="en-US" dirty="0">
                <a:latin typeface="+mn-lt"/>
                <a:cs typeface="Times New Roman" pitchFamily="18" charset="0"/>
              </a:rPr>
              <a:t>Fully  connected  layer</a:t>
            </a:r>
          </a:p>
          <a:p>
            <a:pPr marL="174625" indent="-174625">
              <a:buFont typeface="Wingdings" pitchFamily="2" charset="2"/>
              <a:buChar char="q"/>
            </a:pPr>
            <a:endParaRPr lang="en-IN" dirty="0">
              <a:latin typeface="+mn-lt"/>
              <a:cs typeface="Times New Roman"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a:stretch>
            <a:fillRect/>
          </a:stretch>
        </p:blipFill>
        <p:spPr bwMode="auto">
          <a:xfrm>
            <a:off x="412610" y="243840"/>
            <a:ext cx="8444007" cy="3881029"/>
          </a:xfrm>
          <a:prstGeom prst="rect">
            <a:avLst/>
          </a:prstGeom>
          <a:noFill/>
          <a:ln w="9525">
            <a:noFill/>
            <a:miter lim="800000"/>
            <a:headEnd/>
            <a:tailEnd/>
          </a:ln>
        </p:spPr>
      </p:pic>
      <p:sp>
        <p:nvSpPr>
          <p:cNvPr id="5" name="Title 1"/>
          <p:cNvSpPr>
            <a:spLocks noGrp="1"/>
          </p:cNvSpPr>
          <p:nvPr>
            <p:ph type="title"/>
          </p:nvPr>
        </p:nvSpPr>
        <p:spPr>
          <a:xfrm>
            <a:off x="671105" y="471131"/>
            <a:ext cx="6424200" cy="705000"/>
          </a:xfrm>
        </p:spPr>
        <p:txBody>
          <a:bodyPr/>
          <a:lstStyle/>
          <a:p>
            <a:r>
              <a:rPr lang="en-US" b="1" dirty="0">
                <a:solidFill>
                  <a:schemeClr val="accent3">
                    <a:lumMod val="75000"/>
                  </a:schemeClr>
                </a:solidFill>
                <a:latin typeface="Calisto MT" pitchFamily="18" charset="0"/>
              </a:rPr>
              <a:t>PROPOSED  CNN</a:t>
            </a:r>
            <a:endParaRPr lang="en-IN" b="1" dirty="0">
              <a:solidFill>
                <a:schemeClr val="accent3">
                  <a:lumMod val="75000"/>
                </a:schemeClr>
              </a:solidFill>
              <a:latin typeface="Calisto MT" pitchFamily="18" charset="0"/>
            </a:endParaRPr>
          </a:p>
        </p:txBody>
      </p:sp>
      <p:sp>
        <p:nvSpPr>
          <p:cNvPr id="7" name="TextBox 6"/>
          <p:cNvSpPr txBox="1"/>
          <p:nvPr/>
        </p:nvSpPr>
        <p:spPr>
          <a:xfrm>
            <a:off x="783770" y="1166949"/>
            <a:ext cx="7480664" cy="738664"/>
          </a:xfrm>
          <a:prstGeom prst="rect">
            <a:avLst/>
          </a:prstGeom>
          <a:noFill/>
        </p:spPr>
        <p:txBody>
          <a:bodyPr wrap="square" rtlCol="0">
            <a:spAutoFit/>
          </a:bodyPr>
          <a:lstStyle/>
          <a:p>
            <a:pPr algn="just"/>
            <a:endParaRPr lang="en-US" dirty="0">
              <a:latin typeface="Georgia" pitchFamily="18" charset="0"/>
            </a:endParaRPr>
          </a:p>
          <a:p>
            <a:pPr algn="just"/>
            <a:endParaRPr lang="en-US" dirty="0">
              <a:latin typeface="Georgia" pitchFamily="18" charset="0"/>
            </a:endParaRPr>
          </a:p>
          <a:p>
            <a:pPr algn="just"/>
            <a:endParaRPr lang="en-US" dirty="0">
              <a:latin typeface="Georgia" pitchFamily="18" charset="0"/>
            </a:endParaRPr>
          </a:p>
        </p:txBody>
      </p:sp>
      <p:sp>
        <p:nvSpPr>
          <p:cNvPr id="11" name="TextBox 10"/>
          <p:cNvSpPr txBox="1"/>
          <p:nvPr/>
        </p:nvSpPr>
        <p:spPr>
          <a:xfrm>
            <a:off x="1132113" y="4136571"/>
            <a:ext cx="7236823" cy="523220"/>
          </a:xfrm>
          <a:prstGeom prst="rect">
            <a:avLst/>
          </a:prstGeom>
          <a:noFill/>
        </p:spPr>
        <p:txBody>
          <a:bodyPr wrap="square" rtlCol="0">
            <a:spAutoFit/>
          </a:bodyPr>
          <a:lstStyle/>
          <a:p>
            <a:pPr marL="174625" indent="-174625"/>
            <a:r>
              <a:rPr lang="en-US" b="1" dirty="0">
                <a:latin typeface="+mn-lt"/>
                <a:cs typeface="Times New Roman" pitchFamily="18" charset="0"/>
              </a:rPr>
              <a:t>FIGURE : BLOCK DIAGRAM OF PROPOSED CONVOLUTIONAL NEURAL  	NETWORK </a:t>
            </a:r>
            <a:endParaRPr lang="en-IN" b="1" dirty="0">
              <a:latin typeface="+mn-lt"/>
              <a:cs typeface="Times New Roman"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8521" y="505964"/>
            <a:ext cx="6424200" cy="705000"/>
          </a:xfrm>
        </p:spPr>
        <p:txBody>
          <a:bodyPr/>
          <a:lstStyle/>
          <a:p>
            <a:r>
              <a:rPr lang="en-US" b="1" dirty="0">
                <a:solidFill>
                  <a:schemeClr val="accent3">
                    <a:lumMod val="75000"/>
                  </a:schemeClr>
                </a:solidFill>
                <a:latin typeface="Calisto MT" pitchFamily="18" charset="0"/>
              </a:rPr>
              <a:t>PROPOSED SOLUTION</a:t>
            </a:r>
            <a:endParaRPr lang="en-IN" b="1" dirty="0">
              <a:solidFill>
                <a:schemeClr val="accent3">
                  <a:lumMod val="75000"/>
                </a:schemeClr>
              </a:solidFill>
              <a:latin typeface="Calisto MT" pitchFamily="18" charset="0"/>
            </a:endParaRPr>
          </a:p>
        </p:txBody>
      </p:sp>
      <p:sp>
        <p:nvSpPr>
          <p:cNvPr id="5" name="TextBox 4"/>
          <p:cNvSpPr txBox="1"/>
          <p:nvPr/>
        </p:nvSpPr>
        <p:spPr>
          <a:xfrm>
            <a:off x="940527" y="1654626"/>
            <a:ext cx="6940731" cy="307777"/>
          </a:xfrm>
          <a:prstGeom prst="rect">
            <a:avLst/>
          </a:prstGeom>
          <a:noFill/>
        </p:spPr>
        <p:txBody>
          <a:bodyPr wrap="square" rtlCol="0">
            <a:spAutoFit/>
          </a:bodyPr>
          <a:lstStyle/>
          <a:p>
            <a:endParaRPr lang="en-IN" dirty="0">
              <a:latin typeface="+mj-lt"/>
            </a:endParaRPr>
          </a:p>
        </p:txBody>
      </p:sp>
      <p:pic>
        <p:nvPicPr>
          <p:cNvPr id="1026" name="Picture 2"/>
          <p:cNvPicPr>
            <a:picLocks noChangeAspect="1" noChangeArrowheads="1"/>
          </p:cNvPicPr>
          <p:nvPr/>
        </p:nvPicPr>
        <p:blipFill>
          <a:blip r:embed="rId2"/>
          <a:srcRect/>
          <a:stretch>
            <a:fillRect/>
          </a:stretch>
        </p:blipFill>
        <p:spPr bwMode="auto">
          <a:xfrm>
            <a:off x="1723877" y="1038256"/>
            <a:ext cx="5913574" cy="3800443"/>
          </a:xfrm>
          <a:prstGeom prst="rect">
            <a:avLst/>
          </a:prstGeom>
          <a:noFill/>
          <a:ln w="9525">
            <a:noFill/>
            <a:miter lim="800000"/>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8521" y="505964"/>
            <a:ext cx="6424200" cy="705000"/>
          </a:xfrm>
        </p:spPr>
        <p:txBody>
          <a:bodyPr/>
          <a:lstStyle/>
          <a:p>
            <a:r>
              <a:rPr lang="en-US" b="1" dirty="0">
                <a:solidFill>
                  <a:schemeClr val="accent3">
                    <a:lumMod val="75000"/>
                  </a:schemeClr>
                </a:solidFill>
                <a:latin typeface="Calisto MT" pitchFamily="18" charset="0"/>
              </a:rPr>
              <a:t>ALGORITHM</a:t>
            </a:r>
            <a:endParaRPr lang="en-IN" b="1" dirty="0">
              <a:solidFill>
                <a:schemeClr val="accent3">
                  <a:lumMod val="75000"/>
                </a:schemeClr>
              </a:solidFill>
              <a:latin typeface="Calisto MT" pitchFamily="18" charset="0"/>
            </a:endParaRPr>
          </a:p>
        </p:txBody>
      </p:sp>
      <p:sp>
        <p:nvSpPr>
          <p:cNvPr id="5" name="TextBox 4"/>
          <p:cNvSpPr txBox="1"/>
          <p:nvPr/>
        </p:nvSpPr>
        <p:spPr>
          <a:xfrm>
            <a:off x="940527" y="1654626"/>
            <a:ext cx="6940731" cy="307777"/>
          </a:xfrm>
          <a:prstGeom prst="rect">
            <a:avLst/>
          </a:prstGeom>
          <a:noFill/>
        </p:spPr>
        <p:txBody>
          <a:bodyPr wrap="square" rtlCol="0">
            <a:spAutoFit/>
          </a:bodyPr>
          <a:lstStyle/>
          <a:p>
            <a:endParaRPr lang="en-IN" dirty="0">
              <a:latin typeface="+mj-lt"/>
            </a:endParaRPr>
          </a:p>
        </p:txBody>
      </p:sp>
      <p:sp>
        <p:nvSpPr>
          <p:cNvPr id="6" name="TextBox 5"/>
          <p:cNvSpPr txBox="1"/>
          <p:nvPr/>
        </p:nvSpPr>
        <p:spPr>
          <a:xfrm>
            <a:off x="966650" y="1323703"/>
            <a:ext cx="7236823" cy="2893100"/>
          </a:xfrm>
          <a:prstGeom prst="rect">
            <a:avLst/>
          </a:prstGeom>
          <a:noFill/>
        </p:spPr>
        <p:txBody>
          <a:bodyPr wrap="square" rtlCol="0">
            <a:spAutoFit/>
          </a:bodyPr>
          <a:lstStyle/>
          <a:p>
            <a:pPr marL="174625" indent="-174625"/>
            <a:r>
              <a:rPr lang="en-IN" dirty="0">
                <a:latin typeface="+mn-lt"/>
                <a:cs typeface="Times New Roman" pitchFamily="18" charset="0"/>
              </a:rPr>
              <a:t>Proposed algorithm for the solution is as follows:</a:t>
            </a:r>
          </a:p>
          <a:p>
            <a:pPr marL="174625" indent="-174625"/>
            <a:endParaRPr lang="en-IN" dirty="0">
              <a:latin typeface="+mn-lt"/>
              <a:cs typeface="Times New Roman" pitchFamily="18" charset="0"/>
            </a:endParaRPr>
          </a:p>
          <a:p>
            <a:pPr marL="174625" indent="-174625"/>
            <a:r>
              <a:rPr lang="en-IN" b="1" dirty="0">
                <a:latin typeface="+mn-lt"/>
                <a:cs typeface="Times New Roman" pitchFamily="18" charset="0"/>
              </a:rPr>
              <a:t>Step 1] </a:t>
            </a:r>
            <a:r>
              <a:rPr lang="en-IN" dirty="0">
                <a:latin typeface="+mn-lt"/>
                <a:cs typeface="Times New Roman" pitchFamily="18" charset="0"/>
              </a:rPr>
              <a:t>Train the neural network on the dataset and save the best trained CNN model.</a:t>
            </a:r>
          </a:p>
          <a:p>
            <a:pPr marL="174625" indent="-174625"/>
            <a:endParaRPr lang="en-IN" dirty="0">
              <a:latin typeface="+mn-lt"/>
              <a:cs typeface="Times New Roman" pitchFamily="18" charset="0"/>
            </a:endParaRPr>
          </a:p>
          <a:p>
            <a:pPr marL="174625" indent="-174625"/>
            <a:r>
              <a:rPr lang="en-IN" b="1" dirty="0">
                <a:cs typeface="Times New Roman" pitchFamily="18" charset="0"/>
              </a:rPr>
              <a:t>Step </a:t>
            </a:r>
            <a:r>
              <a:rPr lang="en-IN" b="1" dirty="0">
                <a:latin typeface="+mn-lt"/>
                <a:cs typeface="Times New Roman" pitchFamily="18" charset="0"/>
              </a:rPr>
              <a:t>2] </a:t>
            </a:r>
            <a:r>
              <a:rPr lang="en-IN" dirty="0">
                <a:latin typeface="+mn-lt"/>
                <a:cs typeface="Times New Roman" pitchFamily="18" charset="0"/>
              </a:rPr>
              <a:t>Take the live feed from video source and split it into images</a:t>
            </a:r>
          </a:p>
          <a:p>
            <a:pPr marL="174625" indent="-174625"/>
            <a:endParaRPr lang="en-IN" b="1" dirty="0">
              <a:cs typeface="Times New Roman" pitchFamily="18" charset="0"/>
            </a:endParaRPr>
          </a:p>
          <a:p>
            <a:pPr marL="174625" indent="-174625"/>
            <a:r>
              <a:rPr lang="en-IN" b="1" dirty="0">
                <a:cs typeface="Times New Roman" pitchFamily="18" charset="0"/>
              </a:rPr>
              <a:t>Step </a:t>
            </a:r>
            <a:r>
              <a:rPr lang="en-IN" b="1" dirty="0">
                <a:latin typeface="+mn-lt"/>
                <a:cs typeface="Times New Roman" pitchFamily="18" charset="0"/>
              </a:rPr>
              <a:t>3] </a:t>
            </a:r>
            <a:r>
              <a:rPr lang="en-IN" dirty="0">
                <a:latin typeface="+mn-lt"/>
                <a:cs typeface="Times New Roman" pitchFamily="18" charset="0"/>
              </a:rPr>
              <a:t>Apply classifier on the image to isolate area of interest [ </a:t>
            </a:r>
            <a:r>
              <a:rPr lang="en-IN" dirty="0" err="1">
                <a:latin typeface="+mn-lt"/>
                <a:cs typeface="Times New Roman" pitchFamily="18" charset="0"/>
              </a:rPr>
              <a:t>i.e</a:t>
            </a:r>
            <a:r>
              <a:rPr lang="en-IN" dirty="0">
                <a:latin typeface="+mn-lt"/>
                <a:cs typeface="Times New Roman" pitchFamily="18" charset="0"/>
              </a:rPr>
              <a:t> the face regions ]</a:t>
            </a:r>
          </a:p>
          <a:p>
            <a:pPr marL="174625" indent="-174625"/>
            <a:endParaRPr lang="en-IN" b="1" dirty="0">
              <a:cs typeface="Times New Roman" pitchFamily="18" charset="0"/>
            </a:endParaRPr>
          </a:p>
          <a:p>
            <a:pPr marL="174625" indent="-174625"/>
            <a:r>
              <a:rPr lang="en-IN" b="1" dirty="0">
                <a:cs typeface="Times New Roman" pitchFamily="18" charset="0"/>
              </a:rPr>
              <a:t>Step </a:t>
            </a:r>
            <a:r>
              <a:rPr lang="en-IN" b="1" dirty="0">
                <a:latin typeface="+mn-lt"/>
                <a:cs typeface="Times New Roman" pitchFamily="18" charset="0"/>
              </a:rPr>
              <a:t>4] </a:t>
            </a:r>
            <a:r>
              <a:rPr lang="en-IN" dirty="0">
                <a:latin typeface="+mn-lt"/>
                <a:cs typeface="Times New Roman" pitchFamily="18" charset="0"/>
              </a:rPr>
              <a:t>Apply pre-processing on the classified image.</a:t>
            </a:r>
          </a:p>
          <a:p>
            <a:pPr marL="687388" indent="-687388"/>
            <a:endParaRPr lang="en-IN" b="1" dirty="0">
              <a:cs typeface="Times New Roman" pitchFamily="18" charset="0"/>
            </a:endParaRPr>
          </a:p>
          <a:p>
            <a:pPr marL="687388" indent="-687388"/>
            <a:r>
              <a:rPr lang="en-IN" b="1" dirty="0">
                <a:cs typeface="Times New Roman" pitchFamily="18" charset="0"/>
              </a:rPr>
              <a:t>Step </a:t>
            </a:r>
            <a:r>
              <a:rPr lang="en-IN" b="1" dirty="0">
                <a:latin typeface="+mn-lt"/>
                <a:cs typeface="Times New Roman" pitchFamily="18" charset="0"/>
              </a:rPr>
              <a:t>5] </a:t>
            </a:r>
            <a:r>
              <a:rPr lang="en-IN" dirty="0">
                <a:latin typeface="+mn-lt"/>
                <a:cs typeface="Times New Roman" pitchFamily="18" charset="0"/>
              </a:rPr>
              <a:t>Feed the image in the best trained CNN model and identify if the face is with mask or without mask.</a:t>
            </a:r>
          </a:p>
          <a:p>
            <a:pPr marL="174625" indent="-174625"/>
            <a:endParaRPr lang="en-IN" dirty="0">
              <a:latin typeface="+mn-lt"/>
              <a:cs typeface="Times New Roman"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8520" y="505964"/>
            <a:ext cx="6992440" cy="705000"/>
          </a:xfrm>
        </p:spPr>
        <p:txBody>
          <a:bodyPr/>
          <a:lstStyle/>
          <a:p>
            <a:r>
              <a:rPr lang="en-US" b="1" dirty="0">
                <a:solidFill>
                  <a:schemeClr val="accent3">
                    <a:lumMod val="75000"/>
                  </a:schemeClr>
                </a:solidFill>
                <a:latin typeface="Calisto MT" pitchFamily="18" charset="0"/>
              </a:rPr>
              <a:t>STATE OF THE ART TECHNOLOGY</a:t>
            </a:r>
            <a:endParaRPr lang="en-IN" b="1" dirty="0">
              <a:solidFill>
                <a:schemeClr val="accent3">
                  <a:lumMod val="75000"/>
                </a:schemeClr>
              </a:solidFill>
              <a:latin typeface="Calisto MT" pitchFamily="18" charset="0"/>
            </a:endParaRPr>
          </a:p>
        </p:txBody>
      </p:sp>
      <p:sp>
        <p:nvSpPr>
          <p:cNvPr id="5" name="TextBox 4"/>
          <p:cNvSpPr txBox="1"/>
          <p:nvPr/>
        </p:nvSpPr>
        <p:spPr>
          <a:xfrm>
            <a:off x="940527" y="1654626"/>
            <a:ext cx="6940731" cy="307777"/>
          </a:xfrm>
          <a:prstGeom prst="rect">
            <a:avLst/>
          </a:prstGeom>
          <a:noFill/>
        </p:spPr>
        <p:txBody>
          <a:bodyPr wrap="square" rtlCol="0">
            <a:spAutoFit/>
          </a:bodyPr>
          <a:lstStyle/>
          <a:p>
            <a:endParaRPr lang="en-IN" dirty="0">
              <a:latin typeface="+mj-lt"/>
            </a:endParaRPr>
          </a:p>
        </p:txBody>
      </p:sp>
      <p:pic>
        <p:nvPicPr>
          <p:cNvPr id="3074" name="Picture 2"/>
          <p:cNvPicPr>
            <a:picLocks noChangeAspect="1" noChangeArrowheads="1"/>
          </p:cNvPicPr>
          <p:nvPr/>
        </p:nvPicPr>
        <p:blipFill>
          <a:blip r:embed="rId2"/>
          <a:srcRect/>
          <a:stretch>
            <a:fillRect/>
          </a:stretch>
        </p:blipFill>
        <p:spPr bwMode="auto">
          <a:xfrm>
            <a:off x="836022" y="1050495"/>
            <a:ext cx="6058263" cy="3544728"/>
          </a:xfrm>
          <a:prstGeom prst="rect">
            <a:avLst/>
          </a:prstGeom>
          <a:noFill/>
          <a:ln w="9525">
            <a:noFill/>
            <a:miter lim="800000"/>
            <a:headEnd/>
            <a:tailEnd/>
          </a:ln>
        </p:spPr>
      </p:pic>
      <p:sp>
        <p:nvSpPr>
          <p:cNvPr id="3085" name="AutoShape 13" descr="NumPy logo refresh · Issue #37 · numpy/numpy.org · GitHub"/>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N"/>
          </a:p>
        </p:txBody>
      </p:sp>
      <p:pic>
        <p:nvPicPr>
          <p:cNvPr id="9" name="Picture 2" descr="Learn Tensorflow Tutorial for Android - APK Download"/>
          <p:cNvPicPr>
            <a:picLocks noChangeAspect="1" noChangeArrowheads="1"/>
          </p:cNvPicPr>
          <p:nvPr/>
        </p:nvPicPr>
        <p:blipFill>
          <a:blip r:embed="rId3"/>
          <a:srcRect/>
          <a:stretch>
            <a:fillRect/>
          </a:stretch>
        </p:blipFill>
        <p:spPr bwMode="auto">
          <a:xfrm>
            <a:off x="7052763" y="1584959"/>
            <a:ext cx="703626" cy="703626"/>
          </a:xfrm>
          <a:prstGeom prst="rect">
            <a:avLst/>
          </a:prstGeom>
          <a:noFill/>
        </p:spPr>
      </p:pic>
      <p:pic>
        <p:nvPicPr>
          <p:cNvPr id="3081" name="Picture 9" descr="Keras - Reviews, Pros &amp; Cons | Companies using Keras"/>
          <p:cNvPicPr>
            <a:picLocks noChangeAspect="1" noChangeArrowheads="1"/>
          </p:cNvPicPr>
          <p:nvPr/>
        </p:nvPicPr>
        <p:blipFill>
          <a:blip r:embed="rId4"/>
          <a:srcRect/>
          <a:stretch>
            <a:fillRect/>
          </a:stretch>
        </p:blipFill>
        <p:spPr bwMode="auto">
          <a:xfrm>
            <a:off x="8064137" y="1672044"/>
            <a:ext cx="545283" cy="545283"/>
          </a:xfrm>
          <a:prstGeom prst="rect">
            <a:avLst/>
          </a:prstGeom>
          <a:noFill/>
        </p:spPr>
      </p:pic>
      <p:pic>
        <p:nvPicPr>
          <p:cNvPr id="3083" name="Picture 11" descr="Introduction - OpenCV Tutorial C++"/>
          <p:cNvPicPr>
            <a:picLocks noChangeAspect="1" noChangeArrowheads="1"/>
          </p:cNvPicPr>
          <p:nvPr/>
        </p:nvPicPr>
        <p:blipFill>
          <a:blip r:embed="rId5"/>
          <a:srcRect/>
          <a:stretch>
            <a:fillRect/>
          </a:stretch>
        </p:blipFill>
        <p:spPr bwMode="auto">
          <a:xfrm>
            <a:off x="7941037" y="2632418"/>
            <a:ext cx="802368" cy="708634"/>
          </a:xfrm>
          <a:prstGeom prst="rect">
            <a:avLst/>
          </a:prstGeom>
          <a:noFill/>
        </p:spPr>
      </p:pic>
      <p:pic>
        <p:nvPicPr>
          <p:cNvPr id="3087" name="Picture 15" descr="NumPy logo refresh · Issue #37 · numpy/numpy.org · GitHub"/>
          <p:cNvPicPr>
            <a:picLocks noChangeAspect="1" noChangeArrowheads="1"/>
          </p:cNvPicPr>
          <p:nvPr/>
        </p:nvPicPr>
        <p:blipFill>
          <a:blip r:embed="rId6"/>
          <a:srcRect/>
          <a:stretch>
            <a:fillRect/>
          </a:stretch>
        </p:blipFill>
        <p:spPr bwMode="auto">
          <a:xfrm>
            <a:off x="7111640" y="2656114"/>
            <a:ext cx="689879" cy="689879"/>
          </a:xfrm>
          <a:prstGeom prst="rect">
            <a:avLst/>
          </a:prstGeom>
          <a:noFill/>
        </p:spPr>
      </p:pic>
      <p:pic>
        <p:nvPicPr>
          <p:cNvPr id="3095" name="Picture 23" descr="Intro to Matplotlib - Pythoneyes"/>
          <p:cNvPicPr>
            <a:picLocks noChangeAspect="1" noChangeArrowheads="1"/>
          </p:cNvPicPr>
          <p:nvPr/>
        </p:nvPicPr>
        <p:blipFill>
          <a:blip r:embed="rId7"/>
          <a:srcRect/>
          <a:stretch>
            <a:fillRect/>
          </a:stretch>
        </p:blipFill>
        <p:spPr bwMode="auto">
          <a:xfrm>
            <a:off x="7143828" y="3481575"/>
            <a:ext cx="1582162" cy="750790"/>
          </a:xfrm>
          <a:prstGeom prst="rect">
            <a:avLst/>
          </a:prstGeom>
          <a:noFill/>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8521" y="505964"/>
            <a:ext cx="8020050" cy="705000"/>
          </a:xfrm>
        </p:spPr>
        <p:txBody>
          <a:bodyPr/>
          <a:lstStyle/>
          <a:p>
            <a:r>
              <a:rPr lang="en-US" b="1" dirty="0">
                <a:solidFill>
                  <a:schemeClr val="accent3">
                    <a:lumMod val="75000"/>
                  </a:schemeClr>
                </a:solidFill>
                <a:latin typeface="Calisto MT" pitchFamily="18" charset="0"/>
              </a:rPr>
              <a:t>CHALLENGES &amp; EXPECTED OUTCOME</a:t>
            </a:r>
            <a:endParaRPr lang="en-IN" b="1" dirty="0">
              <a:solidFill>
                <a:schemeClr val="accent3">
                  <a:lumMod val="75000"/>
                </a:schemeClr>
              </a:solidFill>
              <a:latin typeface="Calisto MT" pitchFamily="18" charset="0"/>
            </a:endParaRPr>
          </a:p>
        </p:txBody>
      </p:sp>
      <p:sp>
        <p:nvSpPr>
          <p:cNvPr id="5" name="TextBox 4"/>
          <p:cNvSpPr txBox="1"/>
          <p:nvPr/>
        </p:nvSpPr>
        <p:spPr>
          <a:xfrm>
            <a:off x="940527" y="1654626"/>
            <a:ext cx="6940731" cy="307777"/>
          </a:xfrm>
          <a:prstGeom prst="rect">
            <a:avLst/>
          </a:prstGeom>
          <a:noFill/>
        </p:spPr>
        <p:txBody>
          <a:bodyPr wrap="square" rtlCol="0">
            <a:spAutoFit/>
          </a:bodyPr>
          <a:lstStyle/>
          <a:p>
            <a:endParaRPr lang="en-IN" dirty="0">
              <a:latin typeface="+mj-lt"/>
            </a:endParaRPr>
          </a:p>
        </p:txBody>
      </p:sp>
      <p:graphicFrame>
        <p:nvGraphicFramePr>
          <p:cNvPr id="7" name="Table 6"/>
          <p:cNvGraphicFramePr>
            <a:graphicFrameLocks noGrp="1"/>
          </p:cNvGraphicFramePr>
          <p:nvPr/>
        </p:nvGraphicFramePr>
        <p:xfrm>
          <a:off x="444137" y="1262742"/>
          <a:ext cx="8351520" cy="3574869"/>
        </p:xfrm>
        <a:graphic>
          <a:graphicData uri="http://schemas.openxmlformats.org/drawingml/2006/table">
            <a:tbl>
              <a:tblPr firstRow="1" bandRow="1">
                <a:tableStyleId>{F2DE63D5-997A-4646-A377-4702673A728D}</a:tableStyleId>
              </a:tblPr>
              <a:tblGrid>
                <a:gridCol w="4175760">
                  <a:extLst>
                    <a:ext uri="{9D8B030D-6E8A-4147-A177-3AD203B41FA5}">
                      <a16:colId xmlns:a16="http://schemas.microsoft.com/office/drawing/2014/main" val="20000"/>
                    </a:ext>
                  </a:extLst>
                </a:gridCol>
                <a:gridCol w="4175760">
                  <a:extLst>
                    <a:ext uri="{9D8B030D-6E8A-4147-A177-3AD203B41FA5}">
                      <a16:colId xmlns:a16="http://schemas.microsoft.com/office/drawing/2014/main" val="20001"/>
                    </a:ext>
                  </a:extLst>
                </a:gridCol>
              </a:tblGrid>
              <a:tr h="313509">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u="none" strike="noStrike" cap="none" dirty="0">
                          <a:solidFill>
                            <a:schemeClr val="bg1"/>
                          </a:solidFill>
                          <a:sym typeface="Arial"/>
                        </a:rPr>
                        <a:t>CHALLENGES</a:t>
                      </a:r>
                      <a:endParaRPr lang="en-IN" sz="1400" b="1" i="0" u="none" strike="noStrike" cap="none" dirty="0">
                        <a:solidFill>
                          <a:schemeClr val="bg1"/>
                        </a:solidFill>
                        <a:latin typeface="+mn-lt"/>
                        <a:ea typeface="Arial"/>
                        <a:cs typeface="Times New Roman" pitchFamily="18" charset="0"/>
                        <a:sym typeface="Arial"/>
                      </a:endParaRPr>
                    </a:p>
                  </a:txBody>
                  <a:tcPr/>
                </a:tc>
                <a:tc>
                  <a:txBody>
                    <a:bodyPr/>
                    <a:lstStyle/>
                    <a:p>
                      <a:r>
                        <a:rPr lang="en-US" dirty="0">
                          <a:solidFill>
                            <a:schemeClr val="bg1"/>
                          </a:solidFill>
                        </a:rPr>
                        <a:t>EXPECTED OUTCOME</a:t>
                      </a:r>
                      <a:endParaRPr lang="en-IN" b="1" dirty="0">
                        <a:solidFill>
                          <a:schemeClr val="bg1"/>
                        </a:solidFill>
                        <a:latin typeface="+mn-lt"/>
                      </a:endParaRPr>
                    </a:p>
                  </a:txBody>
                  <a:tcPr/>
                </a:tc>
                <a:extLst>
                  <a:ext uri="{0D108BD9-81ED-4DB2-BD59-A6C34878D82A}">
                    <a16:rowId xmlns:a16="http://schemas.microsoft.com/office/drawing/2014/main" val="10000"/>
                  </a:ext>
                </a:extLst>
              </a:tr>
              <a:tr h="1117965">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400" u="none" strike="noStrike" cap="none" dirty="0">
                          <a:solidFill>
                            <a:schemeClr val="bg1"/>
                          </a:solidFill>
                          <a:sym typeface="Arial"/>
                        </a:rPr>
                        <a:t>The neural network cannot give instructions for the people without mask. In addition some people might keep their hands on the mouth thereby evading the face mask detection system. In such case the neural network must respond by appropriate inputs.</a:t>
                      </a:r>
                      <a:endParaRPr lang="en-IN" sz="1400" b="0" i="0" u="none" strike="noStrike" cap="none" dirty="0">
                        <a:solidFill>
                          <a:schemeClr val="bg1"/>
                        </a:solidFill>
                        <a:latin typeface="+mn-lt"/>
                        <a:ea typeface="Arial"/>
                        <a:cs typeface="Times New Roman" pitchFamily="18" charset="0"/>
                        <a:sym typeface="Arial"/>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400" u="none" strike="noStrike" cap="none" dirty="0">
                          <a:solidFill>
                            <a:schemeClr val="bg1"/>
                          </a:solidFill>
                          <a:sym typeface="Arial"/>
                        </a:rPr>
                        <a:t>We need to see how this system performs in terms of its speed and reliability. The delay involved should be minimum and it should reliably detect face mask irrespective of number of people and type of masks.</a:t>
                      </a:r>
                    </a:p>
                    <a:p>
                      <a:endParaRPr lang="en-IN" dirty="0">
                        <a:solidFill>
                          <a:schemeClr val="bg1"/>
                        </a:solidFill>
                        <a:latin typeface="+mn-lt"/>
                      </a:endParaRPr>
                    </a:p>
                  </a:txBody>
                  <a:tcPr/>
                </a:tc>
                <a:extLst>
                  <a:ext uri="{0D108BD9-81ED-4DB2-BD59-A6C34878D82A}">
                    <a16:rowId xmlns:a16="http://schemas.microsoft.com/office/drawing/2014/main" val="10001"/>
                  </a:ext>
                </a:extLst>
              </a:tr>
              <a:tr h="836838">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400" u="none" strike="noStrike" cap="none" dirty="0">
                          <a:solidFill>
                            <a:schemeClr val="bg1"/>
                          </a:solidFill>
                          <a:sym typeface="Arial"/>
                        </a:rPr>
                        <a:t>It should also be able to detect the people who tend to pull their mask below their nose level in order to breathe properly. In such case it should indicate like partially covered and request the user to cover their nose.</a:t>
                      </a:r>
                      <a:endParaRPr lang="en-US" sz="1400" b="0" i="0" u="none" strike="noStrike" cap="none" dirty="0">
                        <a:solidFill>
                          <a:schemeClr val="bg1"/>
                        </a:solidFill>
                        <a:latin typeface="+mn-lt"/>
                        <a:ea typeface="Arial"/>
                        <a:cs typeface="Times New Roman" pitchFamily="18" charset="0"/>
                        <a:sym typeface="Arial"/>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u="none" strike="noStrike" cap="none" dirty="0">
                          <a:solidFill>
                            <a:schemeClr val="bg1"/>
                          </a:solidFill>
                          <a:sym typeface="Arial"/>
                        </a:rPr>
                        <a:t>Accuracy for the proposed model should be comparable to pre-trained model like </a:t>
                      </a:r>
                      <a:r>
                        <a:rPr lang="en-IN" sz="1400" u="none" strike="noStrike" cap="none" dirty="0">
                          <a:solidFill>
                            <a:schemeClr val="bg1"/>
                          </a:solidFill>
                          <a:sym typeface="Arial"/>
                        </a:rPr>
                        <a:t>YOLOv3 and </a:t>
                      </a:r>
                      <a:r>
                        <a:rPr lang="en-IN" sz="1400" u="none" strike="noStrike" cap="none" dirty="0" err="1">
                          <a:solidFill>
                            <a:schemeClr val="bg1"/>
                          </a:solidFill>
                          <a:sym typeface="Arial"/>
                        </a:rPr>
                        <a:t>googlenet</a:t>
                      </a:r>
                      <a:r>
                        <a:rPr lang="en-IN" sz="1400" u="none" strike="noStrike" cap="none" dirty="0">
                          <a:solidFill>
                            <a:schemeClr val="bg1"/>
                          </a:solidFill>
                          <a:sym typeface="Arial"/>
                        </a:rPr>
                        <a:t>.</a:t>
                      </a:r>
                      <a:endParaRPr lang="en-US" sz="1400" u="none" strike="noStrike" cap="none" dirty="0">
                        <a:solidFill>
                          <a:schemeClr val="bg1"/>
                        </a:solidFill>
                        <a:sym typeface="Arial"/>
                      </a:endParaRPr>
                    </a:p>
                    <a:p>
                      <a:endParaRPr lang="en-IN" dirty="0">
                        <a:solidFill>
                          <a:schemeClr val="bg1"/>
                        </a:solidFill>
                        <a:latin typeface="+mn-lt"/>
                      </a:endParaRPr>
                    </a:p>
                  </a:txBody>
                  <a:tcPr/>
                </a:tc>
                <a:extLst>
                  <a:ext uri="{0D108BD9-81ED-4DB2-BD59-A6C34878D82A}">
                    <a16:rowId xmlns:a16="http://schemas.microsoft.com/office/drawing/2014/main" val="10002"/>
                  </a:ext>
                </a:extLst>
              </a:tr>
              <a:tr h="666479">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u="none" strike="noStrike" cap="none" dirty="0">
                          <a:solidFill>
                            <a:schemeClr val="bg1"/>
                          </a:solidFill>
                          <a:sym typeface="Arial"/>
                        </a:rPr>
                        <a:t>How the system is going to be deployed on web and data analytics on the images like percentage of people with mask and without mask</a:t>
                      </a:r>
                      <a:endParaRPr lang="en-US" sz="1400" b="0" i="0" u="none" strike="noStrike" cap="none" dirty="0">
                        <a:solidFill>
                          <a:schemeClr val="bg1"/>
                        </a:solidFill>
                        <a:latin typeface="+mn-lt"/>
                        <a:ea typeface="Arial"/>
                        <a:cs typeface="Times New Roman" pitchFamily="18" charset="0"/>
                        <a:sym typeface="Arial"/>
                      </a:endParaRPr>
                    </a:p>
                  </a:txBody>
                  <a:tcPr/>
                </a:tc>
                <a:tc>
                  <a:txBody>
                    <a:bodyPr/>
                    <a:lstStyle/>
                    <a:p>
                      <a:r>
                        <a:rPr lang="en-US" dirty="0">
                          <a:solidFill>
                            <a:schemeClr val="bg1"/>
                          </a:solidFill>
                        </a:rPr>
                        <a:t>Identify</a:t>
                      </a:r>
                      <a:r>
                        <a:rPr lang="en-US" baseline="0" dirty="0">
                          <a:solidFill>
                            <a:schemeClr val="bg1"/>
                          </a:solidFill>
                        </a:rPr>
                        <a:t> the Faces with mask and without mask in the same frame in the live video feed</a:t>
                      </a:r>
                      <a:endParaRPr lang="en-IN" dirty="0">
                        <a:solidFill>
                          <a:schemeClr val="bg1"/>
                        </a:solidFill>
                        <a:latin typeface="+mn-lt"/>
                      </a:endParaRPr>
                    </a:p>
                  </a:txBody>
                  <a:tcPr/>
                </a:tc>
                <a:extLst>
                  <a:ext uri="{0D108BD9-81ED-4DB2-BD59-A6C34878D82A}">
                    <a16:rowId xmlns:a16="http://schemas.microsoft.com/office/drawing/2014/main" val="10003"/>
                  </a:ext>
                </a:extLst>
              </a:tr>
            </a:tbl>
          </a:graphicData>
        </a:graphic>
      </p:graphicFrame>
    </p:spTree>
  </p:cSld>
  <p:clrMapOvr>
    <a:masterClrMapping/>
  </p:clrMapOvr>
</p:sld>
</file>

<file path=ppt/theme/theme1.xml><?xml version="1.0" encoding="utf-8"?>
<a:theme xmlns:a="http://schemas.openxmlformats.org/drawingml/2006/main" name="Shift">
  <a:themeElements>
    <a:clrScheme name="Custom 5">
      <a:dk1>
        <a:srgbClr val="FFFFFF"/>
      </a:dk1>
      <a:lt1>
        <a:srgbClr val="111C22"/>
      </a:lt1>
      <a:dk2>
        <a:srgbClr val="233A44"/>
      </a:dk2>
      <a:lt2>
        <a:srgbClr val="D9D9D9"/>
      </a:lt2>
      <a:accent1>
        <a:srgbClr val="00796B"/>
      </a:accent1>
      <a:accent2>
        <a:srgbClr val="D9563F"/>
      </a:accent2>
      <a:accent3>
        <a:srgbClr val="0E7E94"/>
      </a:accent3>
      <a:accent4>
        <a:srgbClr val="14F597"/>
      </a:accent4>
      <a:accent5>
        <a:srgbClr val="3D4594"/>
      </a:accent5>
      <a:accent6>
        <a:srgbClr val="002060"/>
      </a:accent6>
      <a:hlink>
        <a:srgbClr val="3D4594"/>
      </a:hlink>
      <a:folHlink>
        <a:srgbClr val="3D4594"/>
      </a:folHlink>
    </a:clrScheme>
    <a:fontScheme name="Custom 2">
      <a:majorFont>
        <a:latin typeface="Lucida Calligraphy"/>
        <a:ea typeface=""/>
        <a:cs typeface=""/>
      </a:majorFont>
      <a:minorFont>
        <a:latin typeface="Georgi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5">
    <a:dk1>
      <a:srgbClr val="FFFFFF"/>
    </a:dk1>
    <a:lt1>
      <a:srgbClr val="111C22"/>
    </a:lt1>
    <a:dk2>
      <a:srgbClr val="233A44"/>
    </a:dk2>
    <a:lt2>
      <a:srgbClr val="D9D9D9"/>
    </a:lt2>
    <a:accent1>
      <a:srgbClr val="00796B"/>
    </a:accent1>
    <a:accent2>
      <a:srgbClr val="D9563F"/>
    </a:accent2>
    <a:accent3>
      <a:srgbClr val="0E7E94"/>
    </a:accent3>
    <a:accent4>
      <a:srgbClr val="14F597"/>
    </a:accent4>
    <a:accent5>
      <a:srgbClr val="3D4594"/>
    </a:accent5>
    <a:accent6>
      <a:srgbClr val="002060"/>
    </a:accent6>
    <a:hlink>
      <a:srgbClr val="3D4594"/>
    </a:hlink>
    <a:folHlink>
      <a:srgbClr val="3D4594"/>
    </a:folHlink>
  </a:clrScheme>
</a:themeOverride>
</file>

<file path=docProps/app.xml><?xml version="1.0" encoding="utf-8"?>
<Properties xmlns="http://schemas.openxmlformats.org/officeDocument/2006/extended-properties" xmlns:vt="http://schemas.openxmlformats.org/officeDocument/2006/docPropsVTypes">
  <Template/>
  <TotalTime>6689</TotalTime>
  <Words>972</Words>
  <Application>Microsoft Office PowerPoint</Application>
  <PresentationFormat>On-screen Show (16:9)</PresentationFormat>
  <Paragraphs>120</Paragraphs>
  <Slides>19</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Calibri</vt:lpstr>
      <vt:lpstr>Nunito</vt:lpstr>
      <vt:lpstr>Arial</vt:lpstr>
      <vt:lpstr>Georgia</vt:lpstr>
      <vt:lpstr>Calisto MT</vt:lpstr>
      <vt:lpstr>Lucida Calligraphy</vt:lpstr>
      <vt:lpstr>AR DESTINE</vt:lpstr>
      <vt:lpstr>Wingdings</vt:lpstr>
      <vt:lpstr>Shift</vt:lpstr>
      <vt:lpstr>PowerPoint Presentation</vt:lpstr>
      <vt:lpstr>PROBLEM  STATEMENT</vt:lpstr>
      <vt:lpstr>CNN</vt:lpstr>
      <vt:lpstr>CNN</vt:lpstr>
      <vt:lpstr>PROPOSED  CNN</vt:lpstr>
      <vt:lpstr>PROPOSED SOLUTION</vt:lpstr>
      <vt:lpstr>ALGORITHM</vt:lpstr>
      <vt:lpstr>STATE OF THE ART TECHNOLOGY</vt:lpstr>
      <vt:lpstr>CHALLENGES &amp; EXPECTED OUTCOME</vt:lpstr>
      <vt:lpstr>WORKFLOW DIAGRAM</vt:lpstr>
      <vt:lpstr>RESULTS OF CUSTOM CNN</vt:lpstr>
      <vt:lpstr>RESULTS OF CUSTOM CNN</vt:lpstr>
      <vt:lpstr>DATA ANALYTICS FROM PREDICTIONS</vt:lpstr>
      <vt:lpstr>Benchmark method: MobilenetV2</vt:lpstr>
      <vt:lpstr>Results of benchmark method – MobilenetV2</vt:lpstr>
      <vt:lpstr>Proposed neural network VS MobilenetV2</vt:lpstr>
      <vt:lpstr>Future work</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Steganography </dc:title>
  <cp:lastModifiedBy>Dhaval Bhailalbhai Patel</cp:lastModifiedBy>
  <cp:revision>146</cp:revision>
  <dcterms:modified xsi:type="dcterms:W3CDTF">2020-12-24T05:37:46Z</dcterms:modified>
</cp:coreProperties>
</file>